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98" autoAdjust="0"/>
    <p:restoredTop sz="94539" autoAdjust="0"/>
  </p:normalViewPr>
  <p:slideViewPr>
    <p:cSldViewPr snapToGrid="0">
      <p:cViewPr>
        <p:scale>
          <a:sx n="100" d="100"/>
          <a:sy n="100" d="100"/>
        </p:scale>
        <p:origin x="14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F7D58-909E-4C87-B39A-2092EF409304}" type="datetimeFigureOut">
              <a:rPr lang="es-ES" smtClean="0"/>
              <a:t>31/07/2024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C512-F621-429A-B36A-A36626369B84}" type="slidenum">
              <a:rPr lang="es-ES" smtClean="0"/>
              <a:t>‹Nº›</a:t>
            </a:fld>
            <a:endParaRPr lang="es-ES"/>
          </a:p>
        </p:txBody>
      </p:sp>
    </p:spTree>
    <p:extLst>
      <p:ext uri="{BB962C8B-B14F-4D97-AF65-F5344CB8AC3E}">
        <p14:creationId xmlns:p14="http://schemas.microsoft.com/office/powerpoint/2010/main" val="71333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B1C512-F621-429A-B36A-A36626369B84}" type="slidenum">
              <a:rPr lang="es-ES" smtClean="0"/>
              <a:t>1</a:t>
            </a:fld>
            <a:endParaRPr lang="es-ES"/>
          </a:p>
        </p:txBody>
      </p:sp>
    </p:spTree>
    <p:extLst>
      <p:ext uri="{BB962C8B-B14F-4D97-AF65-F5344CB8AC3E}">
        <p14:creationId xmlns:p14="http://schemas.microsoft.com/office/powerpoint/2010/main" val="91822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B1C512-F621-429A-B36A-A36626369B84}" type="slidenum">
              <a:rPr lang="es-ES" smtClean="0"/>
              <a:t>2</a:t>
            </a:fld>
            <a:endParaRPr lang="es-ES"/>
          </a:p>
        </p:txBody>
      </p:sp>
    </p:spTree>
    <p:extLst>
      <p:ext uri="{BB962C8B-B14F-4D97-AF65-F5344CB8AC3E}">
        <p14:creationId xmlns:p14="http://schemas.microsoft.com/office/powerpoint/2010/main" val="93317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0A5D7-FAA1-ED38-10B2-A63F8CD3127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E3AC258-A16A-2F0A-3BF0-C5728BF221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621BBEA-9011-1085-C588-712293A03908}"/>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93E434AD-7ED5-ABC0-59CB-B11C113FB88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925535-CA8B-E44D-699B-AF342FE66943}"/>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156511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5F034D-FFEC-7273-3AB5-2F8B4A8ADC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1916BFF-1760-58F9-12C7-CDF8CCDFD9C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DAD703-0E49-5DEF-24B9-E655D44F618D}"/>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FCBC1921-3594-8983-81C3-2B60CE43EFD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4B1BBD6-3ED3-A727-71C5-B5F52BCA926C}"/>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281901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BE243B2-851F-2408-5588-D07A74563EE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DB27635-486C-615C-D54E-E04CD99BFFF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129BE86-7051-9BDB-002B-3C73E4E21AA9}"/>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BCBECCB4-6017-7B6D-D538-23DA1EEAA2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4266FE9-C799-68EA-3C83-27418D0DF911}"/>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67442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7DE95-FBAF-6920-B882-F975C06D4A4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7A3DF5-D766-9560-6487-1508D529CEB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8BDD24A-8987-89A4-34A3-1A4D800250D2}"/>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33B93FEE-DDC4-819E-B6D0-DC5FBF918AF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C2FFF5-30C7-7CF0-36AC-700D083971EC}"/>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2768300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9BCC9-48D3-AFE3-810F-7C56A049936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541B032-78E0-1737-9C64-261F68F309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2D3D0B8-BA49-531F-4AAF-30882A08D56C}"/>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0811C525-6BC6-1892-A024-0E68183DCBB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7C2DFD9-510D-A79E-8F5E-B51A0227E756}"/>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46317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F7448-0721-EABF-665C-6045710A841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C5CD893-A220-CEE9-49D4-9E13111CCAB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E7F0DC-9302-1FC7-B9FF-BD6BD7AD09C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5326DC-467F-6386-C978-3571CC1A8902}"/>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6" name="Marcador de pie de página 5">
            <a:extLst>
              <a:ext uri="{FF2B5EF4-FFF2-40B4-BE49-F238E27FC236}">
                <a16:creationId xmlns:a16="http://schemas.microsoft.com/office/drawing/2014/main" id="{7FA928ED-0B71-5EF9-DA8D-2AC189719C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72B6463-0CF2-CDB7-047B-1481E4FF0E24}"/>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39625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7A2D2-636B-39E1-1BFD-832B9EE486A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F291C8F-1227-65A2-D02B-7EBC5E7D8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313CC3E-86E1-1D31-1F39-4CD0153E8AD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4209190-9CC5-EED5-CBD3-BC0D2294C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234152-9EB1-857E-E0E7-60E61943D67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95DD4A5-4D45-30BC-9D55-BF23DAE9C225}"/>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8" name="Marcador de pie de página 7">
            <a:extLst>
              <a:ext uri="{FF2B5EF4-FFF2-40B4-BE49-F238E27FC236}">
                <a16:creationId xmlns:a16="http://schemas.microsoft.com/office/drawing/2014/main" id="{68304CE3-0CE8-D00F-4E7D-E183CD95194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6D324EF-C63B-A099-C30F-A0537D25B33D}"/>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237676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C6872-C516-B789-FD09-A99EB0D9917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F99F920-B674-92E2-C1A5-A711B9B055DB}"/>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4" name="Marcador de pie de página 3">
            <a:extLst>
              <a:ext uri="{FF2B5EF4-FFF2-40B4-BE49-F238E27FC236}">
                <a16:creationId xmlns:a16="http://schemas.microsoft.com/office/drawing/2014/main" id="{DB4983A7-DD23-3C09-AB7A-E0646A9A2E3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1126BE1-590F-F26D-C59B-8739589663F1}"/>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78711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26E177-E7E1-6015-0ACC-A7BC4E0B6D32}"/>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3" name="Marcador de pie de página 2">
            <a:extLst>
              <a:ext uri="{FF2B5EF4-FFF2-40B4-BE49-F238E27FC236}">
                <a16:creationId xmlns:a16="http://schemas.microsoft.com/office/drawing/2014/main" id="{9D924044-32FF-843A-B2AA-639A45805BE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5E98FF0-5FC9-30B2-9F01-62E098919A83}"/>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375528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0D3CD-9D22-28C8-1E3D-1BA2EA00D9E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36EB6C-C153-EA4E-7C2B-7E794A9B65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277E68-5894-2AD2-3B02-EFABDE596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981A46-E240-0363-7DC6-FC5F165A306D}"/>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6" name="Marcador de pie de página 5">
            <a:extLst>
              <a:ext uri="{FF2B5EF4-FFF2-40B4-BE49-F238E27FC236}">
                <a16:creationId xmlns:a16="http://schemas.microsoft.com/office/drawing/2014/main" id="{C1F8E056-B311-187E-3BB7-C6101E6BB4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C6FE2F2-2A4A-AE8E-C465-D079C3C89798}"/>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314563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A09F97-092E-1148-F856-E22D099B6CD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A49E3EB-211B-D362-11C0-D58FEE13A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67F4F43-1AEA-939C-809D-B65F1BD2B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0CADBB-CE47-2613-3EB5-AB7720046C18}"/>
              </a:ext>
            </a:extLst>
          </p:cNvPr>
          <p:cNvSpPr>
            <a:spLocks noGrp="1"/>
          </p:cNvSpPr>
          <p:nvPr>
            <p:ph type="dt" sz="half" idx="10"/>
          </p:nvPr>
        </p:nvSpPr>
        <p:spPr/>
        <p:txBody>
          <a:bodyPr/>
          <a:lstStyle/>
          <a:p>
            <a:fld id="{0B3ABC59-B47E-4023-BA00-D4EDDB72F06B}" type="datetimeFigureOut">
              <a:rPr lang="es-ES" smtClean="0"/>
              <a:t>31/07/2024</a:t>
            </a:fld>
            <a:endParaRPr lang="es-ES"/>
          </a:p>
        </p:txBody>
      </p:sp>
      <p:sp>
        <p:nvSpPr>
          <p:cNvPr id="6" name="Marcador de pie de página 5">
            <a:extLst>
              <a:ext uri="{FF2B5EF4-FFF2-40B4-BE49-F238E27FC236}">
                <a16:creationId xmlns:a16="http://schemas.microsoft.com/office/drawing/2014/main" id="{41EA1B06-0AFE-5D76-2BCA-30A8D43267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FD42BE0-D7B7-82CD-1061-08B59879FB24}"/>
              </a:ext>
            </a:extLst>
          </p:cNvPr>
          <p:cNvSpPr>
            <a:spLocks noGrp="1"/>
          </p:cNvSpPr>
          <p:nvPr>
            <p:ph type="sldNum" sz="quarter" idx="12"/>
          </p:nvPr>
        </p:nvSpPr>
        <p:spPr/>
        <p:txBody>
          <a:bodyPr/>
          <a:lstStyle/>
          <a:p>
            <a:fld id="{AEE37969-55E5-40DA-B883-785D083F4256}" type="slidenum">
              <a:rPr lang="es-ES" smtClean="0"/>
              <a:t>‹Nº›</a:t>
            </a:fld>
            <a:endParaRPr lang="es-ES"/>
          </a:p>
        </p:txBody>
      </p:sp>
    </p:spTree>
    <p:extLst>
      <p:ext uri="{BB962C8B-B14F-4D97-AF65-F5344CB8AC3E}">
        <p14:creationId xmlns:p14="http://schemas.microsoft.com/office/powerpoint/2010/main" val="206532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891F3A2-1853-0666-D429-DF3656B60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E284E2-971F-3153-5474-FA40C08D0A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6492CCD-F528-3209-9342-EC92446A74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3ABC59-B47E-4023-BA00-D4EDDB72F06B}" type="datetimeFigureOut">
              <a:rPr lang="es-ES" smtClean="0"/>
              <a:t>31/07/2024</a:t>
            </a:fld>
            <a:endParaRPr lang="es-ES"/>
          </a:p>
        </p:txBody>
      </p:sp>
      <p:sp>
        <p:nvSpPr>
          <p:cNvPr id="5" name="Marcador de pie de página 4">
            <a:extLst>
              <a:ext uri="{FF2B5EF4-FFF2-40B4-BE49-F238E27FC236}">
                <a16:creationId xmlns:a16="http://schemas.microsoft.com/office/drawing/2014/main" id="{A037D745-1E62-C223-09BD-139988EE9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DBB2607E-8322-0FC4-465F-C3D75CBB12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E37969-55E5-40DA-B883-785D083F4256}" type="slidenum">
              <a:rPr lang="es-ES" smtClean="0"/>
              <a:t>‹Nº›</a:t>
            </a:fld>
            <a:endParaRPr lang="es-ES"/>
          </a:p>
        </p:txBody>
      </p:sp>
    </p:spTree>
    <p:extLst>
      <p:ext uri="{BB962C8B-B14F-4D97-AF65-F5344CB8AC3E}">
        <p14:creationId xmlns:p14="http://schemas.microsoft.com/office/powerpoint/2010/main" val="3640028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3DDB6-96CD-9B48-9297-07D0793F913D}"/>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7AD72D87-28B2-E731-0C6F-9930CCD1A3A9}"/>
              </a:ext>
            </a:extLst>
          </p:cNvPr>
          <p:cNvSpPr>
            <a:spLocks noGrp="1"/>
          </p:cNvSpPr>
          <p:nvPr>
            <p:ph type="subTitle" idx="1"/>
          </p:nvPr>
        </p:nvSpPr>
        <p:spPr/>
        <p:txBody>
          <a:bodyPr/>
          <a:lstStyle/>
          <a:p>
            <a:endParaRPr lang="es-ES"/>
          </a:p>
        </p:txBody>
      </p:sp>
      <p:pic>
        <p:nvPicPr>
          <p:cNvPr id="5" name="Imagen 4" descr="Humo saliendo de las nubes">
            <a:extLst>
              <a:ext uri="{FF2B5EF4-FFF2-40B4-BE49-F238E27FC236}">
                <a16:creationId xmlns:a16="http://schemas.microsoft.com/office/drawing/2014/main" id="{1694317A-D4F4-33E1-5082-2C91C1E67112}"/>
              </a:ext>
            </a:extLst>
          </p:cNvPr>
          <p:cNvPicPr>
            <a:picLocks noChangeAspect="1"/>
          </p:cNvPicPr>
          <p:nvPr/>
        </p:nvPicPr>
        <p:blipFill rotWithShape="1">
          <a:blip r:embed="rId3">
            <a:extLst>
              <a:ext uri="{28A0092B-C50C-407E-A947-70E740481C1C}">
                <a14:useLocalDpi xmlns:a14="http://schemas.microsoft.com/office/drawing/2010/main" val="0"/>
              </a:ext>
            </a:extLst>
          </a:blip>
          <a:srcRect t="4968" b="4968"/>
          <a:stretch/>
        </p:blipFill>
        <p:spPr>
          <a:xfrm>
            <a:off x="0" y="0"/>
            <a:ext cx="12192000" cy="6858000"/>
          </a:xfrm>
          <a:prstGeom prst="rect">
            <a:avLst/>
          </a:prstGeom>
        </p:spPr>
      </p:pic>
      <p:sp>
        <p:nvSpPr>
          <p:cNvPr id="8" name="CuadroTexto 7">
            <a:extLst>
              <a:ext uri="{FF2B5EF4-FFF2-40B4-BE49-F238E27FC236}">
                <a16:creationId xmlns:a16="http://schemas.microsoft.com/office/drawing/2014/main" id="{0F3B1858-6B06-A4AA-4A54-F8A42BE09C68}"/>
              </a:ext>
            </a:extLst>
          </p:cNvPr>
          <p:cNvSpPr txBox="1"/>
          <p:nvPr/>
        </p:nvSpPr>
        <p:spPr>
          <a:xfrm>
            <a:off x="0" y="153650"/>
            <a:ext cx="12192000" cy="584775"/>
          </a:xfrm>
          <a:prstGeom prst="rect">
            <a:avLst/>
          </a:prstGeom>
          <a:noFill/>
        </p:spPr>
        <p:txBody>
          <a:bodyPr wrap="square" rtlCol="0">
            <a:spAutoFit/>
          </a:bodyPr>
          <a:lstStyle/>
          <a:p>
            <a:pPr algn="just"/>
            <a:r>
              <a:rPr lang="en-US" sz="3200" b="1" dirty="0">
                <a:solidFill>
                  <a:schemeClr val="bg1"/>
                </a:solidFill>
                <a:latin typeface="Arial Black" panose="020B0A04020102020204" pitchFamily="34" charset="0"/>
              </a:rPr>
              <a:t>Data Science and Machine Learning Capstone Project</a:t>
            </a:r>
            <a:endParaRPr lang="es-ES" sz="3200" b="1" dirty="0">
              <a:solidFill>
                <a:schemeClr val="bg1"/>
              </a:solidFill>
              <a:latin typeface="Arial Black" panose="020B0A04020102020204" pitchFamily="34" charset="0"/>
            </a:endParaRPr>
          </a:p>
        </p:txBody>
      </p:sp>
      <p:pic>
        <p:nvPicPr>
          <p:cNvPr id="9"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5671" y="6201423"/>
            <a:ext cx="1496904" cy="59817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7842C20-7AE7-8719-D89E-1CD34FEAB50B}"/>
              </a:ext>
            </a:extLst>
          </p:cNvPr>
          <p:cNvSpPr txBox="1"/>
          <p:nvPr/>
        </p:nvSpPr>
        <p:spPr>
          <a:xfrm>
            <a:off x="8039104" y="6547720"/>
            <a:ext cx="4259371" cy="338554"/>
          </a:xfrm>
          <a:prstGeom prst="rect">
            <a:avLst/>
          </a:prstGeom>
          <a:noFill/>
        </p:spPr>
        <p:txBody>
          <a:bodyPr wrap="square" rtlCol="0">
            <a:spAutoFit/>
          </a:bodyPr>
          <a:lstStyle/>
          <a:p>
            <a:r>
              <a:rPr lang="en-US" sz="1600" dirty="0">
                <a:solidFill>
                  <a:schemeClr val="bg1"/>
                </a:solidFill>
                <a:latin typeface="Arial Black" panose="020B0A04020102020204" pitchFamily="34" charset="0"/>
              </a:rPr>
              <a:t>Alberto López García | </a:t>
            </a:r>
            <a:r>
              <a:rPr lang="es-ES" sz="1600" dirty="0">
                <a:solidFill>
                  <a:schemeClr val="bg1"/>
                </a:solidFill>
                <a:latin typeface="Arial Black" panose="020B0A04020102020204" pitchFamily="34" charset="0"/>
              </a:rPr>
              <a:t>August, 2024</a:t>
            </a:r>
          </a:p>
        </p:txBody>
      </p:sp>
    </p:spTree>
    <p:extLst>
      <p:ext uri="{BB962C8B-B14F-4D97-AF65-F5344CB8AC3E}">
        <p14:creationId xmlns:p14="http://schemas.microsoft.com/office/powerpoint/2010/main" val="524216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2.   </a:t>
            </a:r>
            <a:r>
              <a:rPr lang="es-ES" sz="1600" dirty="0" err="1">
                <a:solidFill>
                  <a:schemeClr val="bg1"/>
                </a:solidFill>
                <a:latin typeface="Arial Black" panose="020B0A04020102020204" pitchFamily="34" charset="0"/>
              </a:rPr>
              <a:t>Exploratory</a:t>
            </a:r>
            <a:r>
              <a:rPr lang="es-ES" sz="1600" dirty="0">
                <a:solidFill>
                  <a:schemeClr val="bg1"/>
                </a:solidFill>
                <a:latin typeface="Arial Black" panose="020B0A04020102020204" pitchFamily="34" charset="0"/>
              </a:rPr>
              <a:t> Data </a:t>
            </a:r>
            <a:r>
              <a:rPr lang="es-ES" sz="1600" dirty="0" err="1">
                <a:solidFill>
                  <a:schemeClr val="bg1"/>
                </a:solidFill>
                <a:latin typeface="Arial Black" panose="020B0A04020102020204" pitchFamily="34" charset="0"/>
              </a:rPr>
              <a:t>Analysis</a:t>
            </a:r>
            <a:r>
              <a:rPr lang="es-ES" sz="1600" dirty="0">
                <a:solidFill>
                  <a:schemeClr val="bg1"/>
                </a:solidFill>
                <a:latin typeface="Arial Black" panose="020B0A04020102020204" pitchFamily="34" charset="0"/>
              </a:rPr>
              <a:t> (EDA): </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170646"/>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In this project, we utilized the powerful functionalities of the Pandas and NumPy libraries to analyze and summarize the data collected. Specific tasks accomplished using these libraries included:</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Calculating the number of launches at each site</a:t>
            </a:r>
            <a:r>
              <a:rPr lang="en-US" sz="2400" dirty="0">
                <a:latin typeface="Calibri" panose="020F0502020204030204" pitchFamily="34" charset="0"/>
                <a:ea typeface="Calibri" panose="020F0502020204030204" pitchFamily="34" charset="0"/>
                <a:cs typeface="Calibri" panose="020F0502020204030204" pitchFamily="34" charset="0"/>
              </a:rPr>
              <a:t>: This involved grouping the data by the launch site and counting the number of instances for each group.</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Determining the frequency of each orbit type</a:t>
            </a:r>
            <a:r>
              <a:rPr lang="en-US" sz="2400" dirty="0">
                <a:latin typeface="Calibri" panose="020F0502020204030204" pitchFamily="34" charset="0"/>
                <a:ea typeface="Calibri" panose="020F0502020204030204" pitchFamily="34" charset="0"/>
                <a:cs typeface="Calibri" panose="020F0502020204030204" pitchFamily="34" charset="0"/>
              </a:rPr>
              <a:t>: By grouping the data by orbit type, we were able to calculate how frequently each orbit was used.</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Assessing the distribution of mission outcomes</a:t>
            </a:r>
            <a:r>
              <a:rPr lang="en-US" sz="2400" dirty="0">
                <a:latin typeface="Calibri" panose="020F0502020204030204" pitchFamily="34" charset="0"/>
                <a:ea typeface="Calibri" panose="020F0502020204030204" pitchFamily="34" charset="0"/>
                <a:cs typeface="Calibri" panose="020F0502020204030204" pitchFamily="34" charset="0"/>
              </a:rPr>
              <a:t>: This required counting the occurrences of each type of mission outcome (e.g., success, failure).</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FC11CBAA-0C41-1842-DEC7-CB1CB8E1C4CE}"/>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98407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2.   </a:t>
            </a:r>
            <a:r>
              <a:rPr lang="es-ES" sz="1600" dirty="0" err="1">
                <a:solidFill>
                  <a:schemeClr val="bg1"/>
                </a:solidFill>
                <a:latin typeface="Arial Black" panose="020B0A04020102020204" pitchFamily="34" charset="0"/>
              </a:rPr>
              <a:t>Exploratory</a:t>
            </a:r>
            <a:r>
              <a:rPr lang="es-ES" sz="1600" dirty="0">
                <a:solidFill>
                  <a:schemeClr val="bg1"/>
                </a:solidFill>
                <a:latin typeface="Arial Black" panose="020B0A04020102020204" pitchFamily="34" charset="0"/>
              </a:rPr>
              <a:t> Data </a:t>
            </a:r>
            <a:r>
              <a:rPr lang="es-ES" sz="1600" dirty="0" err="1">
                <a:solidFill>
                  <a:schemeClr val="bg1"/>
                </a:solidFill>
                <a:latin typeface="Arial Black" panose="020B0A04020102020204" pitchFamily="34" charset="0"/>
              </a:rPr>
              <a:t>Analysis</a:t>
            </a:r>
            <a:r>
              <a:rPr lang="es-ES" sz="1600" dirty="0">
                <a:solidFill>
                  <a:schemeClr val="bg1"/>
                </a:solidFill>
                <a:latin typeface="Arial Black" panose="020B0A04020102020204" pitchFamily="34" charset="0"/>
              </a:rPr>
              <a:t> (EDA): </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170646"/>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In addition to using Pandas and NumPy for preliminary data exploration, SQL was employed to perform more targeted queries on the dataset, allowing for deeper insights into specific aspects of the launch data. Queries executed included:</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Identifying unique launch sites</a:t>
            </a:r>
            <a:r>
              <a:rPr lang="en-US" sz="2400" dirty="0">
                <a:latin typeface="Calibri" panose="020F0502020204030204" pitchFamily="34" charset="0"/>
                <a:ea typeface="Calibri" panose="020F0502020204030204" pitchFamily="34" charset="0"/>
                <a:cs typeface="Calibri" panose="020F0502020204030204" pitchFamily="34" charset="0"/>
              </a:rPr>
              <a:t>: This query helped to ascertain the various launch sites utilized in the space missions.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Calculating the total payload mass for NASA (CRS) launches</a:t>
            </a:r>
            <a:r>
              <a:rPr lang="en-US" sz="2400" dirty="0">
                <a:latin typeface="Calibri" panose="020F0502020204030204" pitchFamily="34" charset="0"/>
                <a:ea typeface="Calibri" panose="020F0502020204030204" pitchFamily="34" charset="0"/>
                <a:cs typeface="Calibri" panose="020F0502020204030204" pitchFamily="34" charset="0"/>
              </a:rPr>
              <a:t>: We aggregated the payload masses of launches specifically for NASA under the Commercial Resupply Services contract.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Determining the average payload mass for Falcon 9 version 1.1 boosters</a:t>
            </a:r>
            <a:r>
              <a:rPr lang="en-US" sz="2400" dirty="0">
                <a:latin typeface="Calibri" panose="020F0502020204030204" pitchFamily="34" charset="0"/>
                <a:ea typeface="Calibri" panose="020F0502020204030204" pitchFamily="34" charset="0"/>
                <a:cs typeface="Calibri" panose="020F0502020204030204" pitchFamily="34" charset="0"/>
              </a:rPr>
              <a:t>: This involved calculating the mean payload mass carried by this specific version of the Falcon 9 booster, highlighting the capabilities of different booster versions.</a:t>
            </a:r>
          </a:p>
        </p:txBody>
      </p:sp>
      <p:sp>
        <p:nvSpPr>
          <p:cNvPr id="4" name="CuadroTexto 3">
            <a:extLst>
              <a:ext uri="{FF2B5EF4-FFF2-40B4-BE49-F238E27FC236}">
                <a16:creationId xmlns:a16="http://schemas.microsoft.com/office/drawing/2014/main" id="{BCE7AD23-FEBB-2443-9F5A-A03E2EA1194A}"/>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67315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Data </a:t>
            </a:r>
            <a:r>
              <a:rPr lang="es-ES" sz="1600" dirty="0" err="1">
                <a:solidFill>
                  <a:schemeClr val="bg1"/>
                </a:solidFill>
                <a:latin typeface="Arial Black" panose="020B0A04020102020204" pitchFamily="34" charset="0"/>
              </a:rPr>
              <a:t>Visualization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663089"/>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To enhance our understanding of the SpaceX Falcon 9 launch data, we employed visualization techniques using the Matplotlib and Seaborn libraries, which are powerful tools for creating static and interactive visualizations in Python.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Matplotlib and Seaborn Visualizations: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Scatter plots</a:t>
            </a:r>
            <a:r>
              <a:rPr lang="en-US" sz="2200" dirty="0">
                <a:latin typeface="Calibri" panose="020F0502020204030204" pitchFamily="34" charset="0"/>
                <a:ea typeface="Calibri" panose="020F0502020204030204" pitchFamily="34" charset="0"/>
                <a:cs typeface="Calibri" panose="020F0502020204030204" pitchFamily="34" charset="0"/>
              </a:rPr>
              <a:t>: These were utilized to examine relationships between continuous variables such as the payload mass and the flight number for each launch site, providing insights into operational patterns.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Bar charts</a:t>
            </a:r>
            <a:r>
              <a:rPr lang="en-US" sz="2200" dirty="0">
                <a:latin typeface="Calibri" panose="020F0502020204030204" pitchFamily="34" charset="0"/>
                <a:ea typeface="Calibri" panose="020F0502020204030204" pitchFamily="34" charset="0"/>
                <a:cs typeface="Calibri" panose="020F0502020204030204" pitchFamily="34" charset="0"/>
              </a:rPr>
              <a:t>: Effective for categorical data, bar charts helped in visualizing the frequency of launches from different sites and the success rates associated with different orbit types.</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Line charts</a:t>
            </a:r>
            <a:r>
              <a:rPr lang="en-US" sz="2200" dirty="0">
                <a:latin typeface="Calibri" panose="020F0502020204030204" pitchFamily="34" charset="0"/>
                <a:ea typeface="Calibri" panose="020F0502020204030204" pitchFamily="34" charset="0"/>
                <a:cs typeface="Calibri" panose="020F0502020204030204" pitchFamily="34" charset="0"/>
              </a:rPr>
              <a:t>: Used to track changes over time, such as the evolution of launch success rates or payload capacities over successive flights.</a:t>
            </a:r>
          </a:p>
        </p:txBody>
      </p:sp>
      <p:sp>
        <p:nvSpPr>
          <p:cNvPr id="4" name="CuadroTexto 3">
            <a:extLst>
              <a:ext uri="{FF2B5EF4-FFF2-40B4-BE49-F238E27FC236}">
                <a16:creationId xmlns:a16="http://schemas.microsoft.com/office/drawing/2014/main" id="{DC2DFCA5-FA39-6E14-B5BC-2FC4C7FF6552}"/>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34865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Data </a:t>
            </a:r>
            <a:r>
              <a:rPr lang="es-ES" sz="1600" dirty="0" err="1">
                <a:solidFill>
                  <a:schemeClr val="bg1"/>
                </a:solidFill>
                <a:latin typeface="Arial Black" panose="020B0A04020102020204" pitchFamily="34" charset="0"/>
              </a:rPr>
              <a:t>Visualization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601533"/>
          </a:xfrm>
          <a:prstGeom prst="rect">
            <a:avLst/>
          </a:prstGeom>
          <a:noFill/>
        </p:spPr>
        <p:txBody>
          <a:bodyPr wrap="square">
            <a:spAutoFit/>
          </a:bodyPr>
          <a:lstStyle/>
          <a:p>
            <a:endParaRPr lang="en-US" dirty="0"/>
          </a:p>
          <a:p>
            <a:r>
              <a:rPr lang="en-US" sz="2400" b="1" dirty="0">
                <a:latin typeface="Calibri" panose="020F0502020204030204" pitchFamily="34" charset="0"/>
                <a:ea typeface="Calibri" panose="020F0502020204030204" pitchFamily="34" charset="0"/>
                <a:cs typeface="Calibri" panose="020F0502020204030204" pitchFamily="34" charset="0"/>
              </a:rPr>
              <a:t>Folium for Interactive Mapping:</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Folium, a Python library that facilitates the creation of interactive maps using Leaflet.js, was instrumental in geospatial analysis of the launch sites. Key implementations included:</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Marking launch sites</a:t>
            </a:r>
            <a:r>
              <a:rPr lang="en-US" sz="2200" dirty="0">
                <a:latin typeface="Calibri" panose="020F0502020204030204" pitchFamily="34" charset="0"/>
                <a:ea typeface="Calibri" panose="020F0502020204030204" pitchFamily="34" charset="0"/>
                <a:cs typeface="Calibri" panose="020F0502020204030204" pitchFamily="34" charset="0"/>
              </a:rPr>
              <a:t>: Each launch site was pinpointed on the map, providing a geographical overview of SpaceX operations.</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Distinguishing mission outcomes</a:t>
            </a:r>
            <a:r>
              <a:rPr lang="en-US" sz="2200" dirty="0">
                <a:latin typeface="Calibri" panose="020F0502020204030204" pitchFamily="34" charset="0"/>
                <a:ea typeface="Calibri" panose="020F0502020204030204" pitchFamily="34" charset="0"/>
                <a:cs typeface="Calibri" panose="020F0502020204030204" pitchFamily="34" charset="0"/>
              </a:rPr>
              <a:t>: We differentiated between successful and failed launches at each site using distinct markers, allowing for an immediate visual distinction of performance across different locations.</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Proximity markers</a:t>
            </a:r>
            <a:r>
              <a:rPr lang="en-US" sz="2200" dirty="0">
                <a:latin typeface="Calibri" panose="020F0502020204030204" pitchFamily="34" charset="0"/>
                <a:ea typeface="Calibri" panose="020F0502020204030204" pitchFamily="34" charset="0"/>
                <a:cs typeface="Calibri" panose="020F0502020204030204" pitchFamily="34" charset="0"/>
              </a:rPr>
              <a:t>: Additional markers were used to show important proximities such as the nearest city, railway stations, or highways to each launch site. This helps in assessing logistical advantages or challenges faced by each launch site.</a:t>
            </a:r>
          </a:p>
        </p:txBody>
      </p:sp>
      <p:sp>
        <p:nvSpPr>
          <p:cNvPr id="4" name="CuadroTexto 3">
            <a:extLst>
              <a:ext uri="{FF2B5EF4-FFF2-40B4-BE49-F238E27FC236}">
                <a16:creationId xmlns:a16="http://schemas.microsoft.com/office/drawing/2014/main" id="{880BDEEB-D605-E392-9157-3E70BEF51744}"/>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235796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Data </a:t>
            </a:r>
            <a:r>
              <a:rPr lang="es-ES" sz="1600" dirty="0" err="1">
                <a:solidFill>
                  <a:schemeClr val="bg1"/>
                </a:solidFill>
                <a:latin typeface="Arial Black" panose="020B0A04020102020204" pitchFamily="34" charset="0"/>
              </a:rPr>
              <a:t>Visualization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801314"/>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For this project, we leveraged Dash, a Python web framework built on top of Plotly.js, to develop an interactive web application that allows users to explore and interact with the SpaceX Falcon 9 launch data more dynamically. Dash enables the creation of HTML components using Python, and it's especially useful for building data visualization interfaces.</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Key Features of the Dash Application: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Interactive Components</a:t>
            </a:r>
            <a:r>
              <a:rPr lang="en-US" sz="2400" dirty="0">
                <a:latin typeface="Calibri" panose="020F0502020204030204" pitchFamily="34" charset="0"/>
                <a:ea typeface="Calibri" panose="020F0502020204030204" pitchFamily="34" charset="0"/>
                <a:cs typeface="Calibri" panose="020F0502020204030204" pitchFamily="34" charset="0"/>
              </a:rPr>
              <a:t>: We incorporated a dropdown menu and a range slider within the dashboard. The dropdown menu allows users to select specific launch sites for detailed examination, while the range slider enables filtering of the data based on criteria such as date range, payload mass, or flight number.</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0056464E-041D-77C3-132C-A66ABE169161}"/>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3590048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Data </a:t>
            </a:r>
            <a:r>
              <a:rPr lang="es-ES" sz="1600" dirty="0" err="1">
                <a:solidFill>
                  <a:schemeClr val="bg1"/>
                </a:solidFill>
                <a:latin typeface="Arial Black" panose="020B0A04020102020204" pitchFamily="34" charset="0"/>
              </a:rPr>
              <a:t>Visualization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724644"/>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Data Visualization Tools</a:t>
            </a:r>
            <a:r>
              <a:rPr lang="en-US" sz="2400" dirty="0">
                <a:latin typeface="Calibri" panose="020F0502020204030204" pitchFamily="34" charset="0"/>
                <a:ea typeface="Calibri" panose="020F0502020204030204" pitchFamily="34" charset="0"/>
                <a:cs typeface="Calibri" panose="020F0502020204030204" pitchFamily="34" charset="0"/>
              </a:rPr>
              <a: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i="1" u="sng" dirty="0">
                <a:latin typeface="Calibri" panose="020F0502020204030204" pitchFamily="34" charset="0"/>
                <a:ea typeface="Calibri" panose="020F0502020204030204" pitchFamily="34" charset="0"/>
                <a:cs typeface="Calibri" panose="020F0502020204030204" pitchFamily="34" charset="0"/>
              </a:rPr>
              <a:t>Pie Chart</a:t>
            </a:r>
            <a:r>
              <a:rPr lang="en-US" sz="2200" dirty="0">
                <a:latin typeface="Calibri" panose="020F0502020204030204" pitchFamily="34" charset="0"/>
                <a:ea typeface="Calibri" panose="020F0502020204030204" pitchFamily="34" charset="0"/>
                <a:cs typeface="Calibri" panose="020F0502020204030204" pitchFamily="34" charset="0"/>
              </a:rPr>
              <a:t>: This chart provides a visual breakdown of the total successful launches from each selected launch site, enabling users to quickly gauge the success rate relative to other sites.</a:t>
            </a:r>
          </a:p>
          <a:p>
            <a:pPr marL="800100" lvl="1" indent="-342900">
              <a:buFont typeface="Arial" panose="020B0604020202020204" pitchFamily="34" charset="0"/>
              <a:buChar char="•"/>
            </a:pPr>
            <a:r>
              <a:rPr lang="en-US" sz="2200" i="1" u="sng" dirty="0">
                <a:latin typeface="Calibri" panose="020F0502020204030204" pitchFamily="34" charset="0"/>
                <a:ea typeface="Calibri" panose="020F0502020204030204" pitchFamily="34" charset="0"/>
                <a:cs typeface="Calibri" panose="020F0502020204030204" pitchFamily="34" charset="0"/>
              </a:rPr>
              <a:t>Scatter Plot</a:t>
            </a:r>
            <a:r>
              <a:rPr lang="en-US" sz="2200" dirty="0">
                <a:latin typeface="Calibri" panose="020F0502020204030204" pitchFamily="34" charset="0"/>
                <a:ea typeface="Calibri" panose="020F0502020204030204" pitchFamily="34" charset="0"/>
                <a:cs typeface="Calibri" panose="020F0502020204030204" pitchFamily="34" charset="0"/>
              </a:rPr>
              <a:t>: Designed to analyze the relationship between payload mass and mission outcomes, this plot helps identify trends or patterns, such as whether heavier payloads have higher success rates or specific challenges.</a:t>
            </a:r>
          </a:p>
          <a:p>
            <a:pPr marL="800100" lvl="1" indent="-342900">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Interactive Data Analysis:</a:t>
            </a:r>
          </a:p>
          <a:p>
            <a:pPr marL="800100" lvl="1"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interactive site, powered by Dash, not only visualizes data but also allows users to manipulate the view according to their specific interests or areas of focus. For instance, users can choose to view data from a particular year, or focus on launches with specific payload criteria, adjusting the visual outputs in real time.</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D0D9A3-7FEC-A5D8-B649-0A3284D2FC54}"/>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340661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4.   </a:t>
            </a:r>
            <a:r>
              <a:rPr lang="es-ES" sz="1600" dirty="0" err="1">
                <a:solidFill>
                  <a:schemeClr val="bg1"/>
                </a:solidFill>
                <a:latin typeface="Arial Black" panose="020B0A04020102020204" pitchFamily="34" charset="0"/>
              </a:rPr>
              <a:t>Learning</a:t>
            </a:r>
            <a:r>
              <a:rPr lang="es-ES" sz="1600" dirty="0">
                <a:solidFill>
                  <a:schemeClr val="bg1"/>
                </a:solidFill>
                <a:latin typeface="Arial Black" panose="020B0A04020102020204" pitchFamily="34" charset="0"/>
              </a:rPr>
              <a:t> </a:t>
            </a:r>
            <a:r>
              <a:rPr lang="es-ES" sz="1600" dirty="0" err="1">
                <a:solidFill>
                  <a:schemeClr val="bg1"/>
                </a:solidFill>
                <a:latin typeface="Arial Black" panose="020B0A04020102020204" pitchFamily="34" charset="0"/>
              </a:rPr>
              <a:t>Prediction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801314"/>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The machine learning prediction phase of our project leverages the Scikit-learn library, a robust toolset for implementing various machine learning algorithms. The following steps outline our methodology for developing predictive models to determine the success of SpaceX Falcon 9 first stage landings: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1.   Standardizing the Data</a:t>
            </a:r>
            <a:r>
              <a:rPr lang="en-US" sz="2400" dirty="0">
                <a:latin typeface="Calibri" panose="020F0502020204030204" pitchFamily="34" charset="0"/>
                <a:ea typeface="Calibri" panose="020F0502020204030204" pitchFamily="34" charset="0"/>
                <a:cs typeface="Calibri" panose="020F0502020204030204" pitchFamily="34" charset="0"/>
              </a:rPr>
              <a:t>: To ensure that our model handles all features equally, we normalize the dataset. This step helps remove any bias that might be caused by the scales of the variables, making the training process more efficient and effective.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2.   Splitting the Data</a:t>
            </a:r>
            <a:r>
              <a:rPr lang="en-US" sz="2400" dirty="0">
                <a:latin typeface="Calibri" panose="020F0502020204030204" pitchFamily="34" charset="0"/>
                <a:ea typeface="Calibri" panose="020F0502020204030204" pitchFamily="34" charset="0"/>
                <a:cs typeface="Calibri" panose="020F0502020204030204" pitchFamily="34" charset="0"/>
              </a:rPr>
              <a:t>: The dataset is divided into two parts: a training set and a test set. Typically, the training set comprises a larger portion of the data, which is used to train the models, while the test set is reserved to evaluate their performance.</a:t>
            </a:r>
          </a:p>
        </p:txBody>
      </p:sp>
      <p:sp>
        <p:nvSpPr>
          <p:cNvPr id="4" name="CuadroTexto 3">
            <a:extLst>
              <a:ext uri="{FF2B5EF4-FFF2-40B4-BE49-F238E27FC236}">
                <a16:creationId xmlns:a16="http://schemas.microsoft.com/office/drawing/2014/main" id="{13EF2AD4-9F5B-789E-E52A-C77B2A893946}"/>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3847346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4.   </a:t>
            </a:r>
            <a:r>
              <a:rPr lang="es-ES" sz="1600" dirty="0" err="1">
                <a:solidFill>
                  <a:schemeClr val="bg1"/>
                </a:solidFill>
                <a:latin typeface="Arial Black" panose="020B0A04020102020204" pitchFamily="34" charset="0"/>
              </a:rPr>
              <a:t>Learning</a:t>
            </a:r>
            <a:r>
              <a:rPr lang="es-ES" sz="1600" dirty="0">
                <a:solidFill>
                  <a:schemeClr val="bg1"/>
                </a:solidFill>
                <a:latin typeface="Arial Black" panose="020B0A04020102020204" pitchFamily="34" charset="0"/>
              </a:rPr>
              <a:t> </a:t>
            </a:r>
            <a:r>
              <a:rPr lang="es-ES" sz="1600" dirty="0" err="1">
                <a:solidFill>
                  <a:schemeClr val="bg1"/>
                </a:solidFill>
                <a:latin typeface="Arial Black" panose="020B0A04020102020204" pitchFamily="34" charset="0"/>
              </a:rPr>
              <a:t>Prediction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909310"/>
          </a:xfrm>
          <a:prstGeom prst="rect">
            <a:avLst/>
          </a:prstGeom>
          <a:noFill/>
        </p:spPr>
        <p:txBody>
          <a:bodyPr wrap="square">
            <a:spAutoFit/>
          </a:bodyPr>
          <a:lstStyle/>
          <a:p>
            <a:endParaRPr lang="en-US" dirty="0"/>
          </a:p>
          <a:p>
            <a:pPr marL="457200" indent="-457200">
              <a:buAutoNum type="arabicPeriod" startAt="3"/>
            </a:pPr>
            <a:r>
              <a:rPr lang="en-US" sz="2400" b="1" dirty="0">
                <a:latin typeface="Calibri" panose="020F0502020204030204" pitchFamily="34" charset="0"/>
                <a:ea typeface="Calibri" panose="020F0502020204030204" pitchFamily="34" charset="0"/>
                <a:cs typeface="Calibri" panose="020F0502020204030204" pitchFamily="34" charset="0"/>
              </a:rPr>
              <a:t>Creating Machine Learning Models</a:t>
            </a:r>
            <a:r>
              <a:rPr lang="en-US" sz="2400" dirty="0">
                <a:latin typeface="Calibri" panose="020F0502020204030204" pitchFamily="34" charset="0"/>
                <a:ea typeface="Calibri" panose="020F0502020204030204" pitchFamily="34" charset="0"/>
                <a:cs typeface="Calibri" panose="020F0502020204030204" pitchFamily="34" charset="0"/>
              </a:rPr>
              <a:t>: We implement several machine learning algorithms to find the most effective one for our prediction task:</a:t>
            </a:r>
          </a:p>
          <a:p>
            <a:pPr marL="457200" indent="-457200">
              <a:buAutoNum type="arabicPeriod" startAt="3"/>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Logistic Regression</a:t>
            </a:r>
            <a:r>
              <a:rPr lang="en-US" sz="2400" dirty="0">
                <a:latin typeface="Calibri" panose="020F0502020204030204" pitchFamily="34" charset="0"/>
                <a:ea typeface="Calibri" panose="020F0502020204030204" pitchFamily="34" charset="0"/>
                <a:cs typeface="Calibri" panose="020F0502020204030204" pitchFamily="34" charset="0"/>
              </a:rPr>
              <a:t>: A statistical model that predicts the probability of a binary outcome.</a:t>
            </a:r>
          </a:p>
          <a:p>
            <a:pPr marL="800100" lvl="1"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Support Vector Machine (SVM): </a:t>
            </a:r>
            <a:r>
              <a:rPr lang="en-US" sz="2400" dirty="0">
                <a:latin typeface="Calibri" panose="020F0502020204030204" pitchFamily="34" charset="0"/>
                <a:ea typeface="Calibri" panose="020F0502020204030204" pitchFamily="34" charset="0"/>
                <a:cs typeface="Calibri" panose="020F0502020204030204" pitchFamily="34" charset="0"/>
              </a:rPr>
              <a:t>A powerful classification technique that works well in high-dimensional spaces.</a:t>
            </a:r>
          </a:p>
          <a:p>
            <a:pPr marL="800100" lvl="1"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Decision Tree</a:t>
            </a:r>
            <a:r>
              <a:rPr lang="en-US" sz="2400" dirty="0">
                <a:latin typeface="Calibri" panose="020F0502020204030204" pitchFamily="34" charset="0"/>
                <a:ea typeface="Calibri" panose="020F0502020204030204" pitchFamily="34" charset="0"/>
                <a:cs typeface="Calibri" panose="020F0502020204030204" pitchFamily="34" charset="0"/>
              </a:rPr>
              <a:t>: A model that uses a tree-like graph of decisions and their possible consequences.</a:t>
            </a:r>
          </a:p>
          <a:p>
            <a:pPr marL="800100" lvl="1"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K-Nearest Neighbors (KNN)</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A method that classifies each data point based on how its neighbors are classified.</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E0768E52-50C3-2EB3-E1FC-B26E59F6887A}"/>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2445124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4.   </a:t>
            </a:r>
            <a:r>
              <a:rPr lang="es-ES" sz="1600" dirty="0" err="1">
                <a:solidFill>
                  <a:schemeClr val="bg1"/>
                </a:solidFill>
                <a:latin typeface="Arial Black" panose="020B0A04020102020204" pitchFamily="34" charset="0"/>
              </a:rPr>
              <a:t>Learning</a:t>
            </a:r>
            <a:r>
              <a:rPr lang="es-ES" sz="1600" dirty="0">
                <a:solidFill>
                  <a:schemeClr val="bg1"/>
                </a:solidFill>
                <a:latin typeface="Arial Black" panose="020B0A04020102020204" pitchFamily="34" charset="0"/>
              </a:rPr>
              <a:t> </a:t>
            </a:r>
            <a:r>
              <a:rPr lang="es-ES" sz="1600" dirty="0" err="1">
                <a:solidFill>
                  <a:schemeClr val="bg1"/>
                </a:solidFill>
                <a:latin typeface="Arial Black" panose="020B0A04020102020204" pitchFamily="34" charset="0"/>
              </a:rPr>
              <a:t>Prediction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355312"/>
          </a:xfrm>
          <a:prstGeom prst="rect">
            <a:avLst/>
          </a:prstGeom>
          <a:noFill/>
        </p:spPr>
        <p:txBody>
          <a:bodyPr wrap="square">
            <a:spAutoFit/>
          </a:bodyPr>
          <a:lstStyle/>
          <a:p>
            <a:endParaRPr lang="en-US" dirty="0"/>
          </a:p>
          <a:p>
            <a:pPr marL="457200" indent="-457200">
              <a:buAutoNum type="arabicPeriod" startAt="4"/>
            </a:pPr>
            <a:r>
              <a:rPr lang="en-US" sz="2400" b="1" dirty="0">
                <a:latin typeface="Calibri" panose="020F0502020204030204" pitchFamily="34" charset="0"/>
                <a:ea typeface="Calibri" panose="020F0502020204030204" pitchFamily="34" charset="0"/>
                <a:cs typeface="Calibri" panose="020F0502020204030204" pitchFamily="34" charset="0"/>
              </a:rPr>
              <a:t>Fitting the Models on the Training Set: </a:t>
            </a:r>
            <a:r>
              <a:rPr lang="en-US" sz="2400" dirty="0">
                <a:latin typeface="Calibri" panose="020F0502020204030204" pitchFamily="34" charset="0"/>
                <a:ea typeface="Calibri" panose="020F0502020204030204" pitchFamily="34" charset="0"/>
                <a:cs typeface="Calibri" panose="020F0502020204030204" pitchFamily="34" charset="0"/>
              </a:rPr>
              <a:t>Each model is trained using the training dataset to learn from the features.</a:t>
            </a:r>
          </a:p>
          <a:p>
            <a:pPr marL="457200" indent="-457200">
              <a:buAutoNum type="arabicPeriod" startAt="4"/>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startAt="4"/>
            </a:pPr>
            <a:r>
              <a:rPr lang="en-US" sz="2400" b="1" dirty="0">
                <a:latin typeface="Calibri" panose="020F0502020204030204" pitchFamily="34" charset="0"/>
                <a:ea typeface="Calibri" panose="020F0502020204030204" pitchFamily="34" charset="0"/>
                <a:cs typeface="Calibri" panose="020F0502020204030204" pitchFamily="34" charset="0"/>
              </a:rPr>
              <a:t>Hyperparameter Tuning: </a:t>
            </a:r>
            <a:r>
              <a:rPr lang="en-US" sz="2400" dirty="0">
                <a:latin typeface="Calibri" panose="020F0502020204030204" pitchFamily="34" charset="0"/>
                <a:ea typeface="Calibri" panose="020F0502020204030204" pitchFamily="34" charset="0"/>
                <a:cs typeface="Calibri" panose="020F0502020204030204" pitchFamily="34" charset="0"/>
              </a:rPr>
              <a:t>This involves experimenting with various settings for the models to determine the best combination of parameters that improves their performance.</a:t>
            </a:r>
          </a:p>
          <a:p>
            <a:pPr marL="457200" indent="-457200">
              <a:buAutoNum type="arabicPeriod" startAt="4"/>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startAt="4"/>
            </a:pPr>
            <a:r>
              <a:rPr lang="en-US" sz="2400" b="1" dirty="0">
                <a:latin typeface="Calibri" panose="020F0502020204030204" pitchFamily="34" charset="0"/>
                <a:ea typeface="Calibri" panose="020F0502020204030204" pitchFamily="34" charset="0"/>
                <a:cs typeface="Calibri" panose="020F0502020204030204" pitchFamily="34" charset="0"/>
              </a:rPr>
              <a:t>Model Evaluation: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b="1" i="1" dirty="0">
                <a:latin typeface="Calibri" panose="020F0502020204030204" pitchFamily="34" charset="0"/>
                <a:ea typeface="Calibri" panose="020F0502020204030204" pitchFamily="34" charset="0"/>
                <a:cs typeface="Calibri" panose="020F0502020204030204" pitchFamily="34" charset="0"/>
              </a:rPr>
              <a:t>Accuracy Scores</a:t>
            </a:r>
            <a:r>
              <a:rPr lang="en-US" sz="2200" b="1"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Each model’s accuracy is assessed by comparing the predicted results with the actual outcomes in the test set.</a:t>
            </a:r>
          </a:p>
          <a:p>
            <a:pPr marL="800100" lvl="1" indent="-342900">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b="1" i="1" dirty="0">
                <a:latin typeface="Calibri" panose="020F0502020204030204" pitchFamily="34" charset="0"/>
                <a:ea typeface="Calibri" panose="020F0502020204030204" pitchFamily="34" charset="0"/>
                <a:cs typeface="Calibri" panose="020F0502020204030204" pitchFamily="34" charset="0"/>
              </a:rPr>
              <a:t>Confusion Matrix</a:t>
            </a:r>
            <a:r>
              <a:rPr lang="en-US" sz="2200" b="1"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This tool helps visualize the performance of an algorithm. It shows the correct and incorrect predictions made by the model across different classes, providing insight into how well the model is predicting each class.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8FB248FC-9707-B802-DC8D-C36DCEB6C745}"/>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2623527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539978"/>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The results of our analysis of SpaceX Falcon 9 launch data are organized into five key sections, each employing specific tools and techniques for insight extraction: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SQL (EDA with SQL)</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This section demonstrates the exploratory data analysis performed using SQL queries. It includes the extraction of specific information such as unique launch sites, payload masses for different missions, and average payload masses for various booster versions. This helps in understanding the distribution and characteristics of the data at a granular level.</a:t>
            </a:r>
          </a:p>
          <a:p>
            <a:pPr marL="457200" indent="-457200">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Matplotlib and Seaborn (EDA with Visualization)</a:t>
            </a:r>
            <a:r>
              <a:rPr lang="en-US" sz="2400" dirty="0">
                <a:latin typeface="Calibri" panose="020F0502020204030204" pitchFamily="34" charset="0"/>
                <a:ea typeface="Calibri" panose="020F0502020204030204" pitchFamily="34" charset="0"/>
                <a:cs typeface="Calibri" panose="020F0502020204030204" pitchFamily="34" charset="0"/>
              </a:rPr>
              <a:t>: Here, we utilize Matplotlib and Seaborn to create a series of visualizations that illustrate the relationships within the data. Scatter plots, bar charts, and line charts display relationships and trends such as the correlation between flight numbers and launch sites, payload mass versus launch outcomes, and success rates across different orbit types.</a:t>
            </a:r>
          </a:p>
        </p:txBody>
      </p:sp>
    </p:spTree>
    <p:extLst>
      <p:ext uri="{BB962C8B-B14F-4D97-AF65-F5344CB8AC3E}">
        <p14:creationId xmlns:p14="http://schemas.microsoft.com/office/powerpoint/2010/main" val="3474474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3DDB6-96CD-9B48-9297-07D0793F913D}"/>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7AD72D87-28B2-E731-0C6F-9930CCD1A3A9}"/>
              </a:ext>
            </a:extLst>
          </p:cNvPr>
          <p:cNvSpPr>
            <a:spLocks noGrp="1"/>
          </p:cNvSpPr>
          <p:nvPr>
            <p:ph type="subTitle" idx="1"/>
          </p:nvPr>
        </p:nvSpPr>
        <p:spPr/>
        <p:txBody>
          <a:bodyPr/>
          <a:lstStyle/>
          <a:p>
            <a:endParaRPr lang="es-ES"/>
          </a:p>
        </p:txBody>
      </p:sp>
      <p:pic>
        <p:nvPicPr>
          <p:cNvPr id="5" name="Imagen 4" descr="Humo saliendo de las nubes">
            <a:extLst>
              <a:ext uri="{FF2B5EF4-FFF2-40B4-BE49-F238E27FC236}">
                <a16:creationId xmlns:a16="http://schemas.microsoft.com/office/drawing/2014/main" id="{1694317A-D4F4-33E1-5082-2C91C1E67112}"/>
              </a:ext>
            </a:extLst>
          </p:cNvPr>
          <p:cNvPicPr>
            <a:picLocks noChangeAspect="1"/>
          </p:cNvPicPr>
          <p:nvPr/>
        </p:nvPicPr>
        <p:blipFill rotWithShape="1">
          <a:blip r:embed="rId3">
            <a:extLst>
              <a:ext uri="{28A0092B-C50C-407E-A947-70E740481C1C}">
                <a14:useLocalDpi xmlns:a14="http://schemas.microsoft.com/office/drawing/2010/main" val="0"/>
              </a:ext>
            </a:extLst>
          </a:blip>
          <a:srcRect t="4968" b="4968"/>
          <a:stretch/>
        </p:blipFill>
        <p:spPr>
          <a:xfrm>
            <a:off x="0" y="0"/>
            <a:ext cx="12192000" cy="6858000"/>
          </a:xfrm>
          <a:prstGeom prst="rect">
            <a:avLst/>
          </a:prstGeom>
        </p:spPr>
      </p:pic>
      <p:sp>
        <p:nvSpPr>
          <p:cNvPr id="4" name="Rectangle 7">
            <a:extLst>
              <a:ext uri="{FF2B5EF4-FFF2-40B4-BE49-F238E27FC236}">
                <a16:creationId xmlns:a16="http://schemas.microsoft.com/office/drawing/2014/main" id="{008811A5-3D41-6349-A2F1-A4DE8BA6052D}"/>
              </a:ext>
            </a:extLst>
          </p:cNvPr>
          <p:cNvSpPr/>
          <p:nvPr/>
        </p:nvSpPr>
        <p:spPr>
          <a:xfrm>
            <a:off x="447367" y="376083"/>
            <a:ext cx="11297265" cy="6105833"/>
          </a:xfrm>
          <a:prstGeom prst="rect">
            <a:avLst/>
          </a:prstGeom>
          <a:solidFill>
            <a:schemeClr val="bg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uadroTexto 5">
            <a:extLst>
              <a:ext uri="{FF2B5EF4-FFF2-40B4-BE49-F238E27FC236}">
                <a16:creationId xmlns:a16="http://schemas.microsoft.com/office/drawing/2014/main" id="{BE00A64E-910E-715E-6CDD-D109624461C1}"/>
              </a:ext>
            </a:extLst>
          </p:cNvPr>
          <p:cNvSpPr txBox="1"/>
          <p:nvPr/>
        </p:nvSpPr>
        <p:spPr>
          <a:xfrm>
            <a:off x="447367" y="522982"/>
            <a:ext cx="11297265" cy="584775"/>
          </a:xfrm>
          <a:prstGeom prst="rect">
            <a:avLst/>
          </a:prstGeom>
          <a:noFill/>
        </p:spPr>
        <p:txBody>
          <a:bodyPr wrap="square" rtlCol="0">
            <a:spAutoFit/>
          </a:bodyPr>
          <a:lstStyle/>
          <a:p>
            <a:pPr algn="just"/>
            <a:r>
              <a:rPr lang="en-US" sz="3200" b="1" dirty="0">
                <a:latin typeface="Arial Black" panose="020B0A04020102020204" pitchFamily="34" charset="0"/>
              </a:rPr>
              <a:t>Outline</a:t>
            </a:r>
            <a:endParaRPr lang="es-ES" sz="3200" b="1" dirty="0">
              <a:latin typeface="Arial Black" panose="020B0A04020102020204" pitchFamily="34" charset="0"/>
            </a:endParaRPr>
          </a:p>
        </p:txBody>
      </p:sp>
      <p:sp>
        <p:nvSpPr>
          <p:cNvPr id="7" name="CuadroTexto 6">
            <a:extLst>
              <a:ext uri="{FF2B5EF4-FFF2-40B4-BE49-F238E27FC236}">
                <a16:creationId xmlns:a16="http://schemas.microsoft.com/office/drawing/2014/main" id="{1DFCE3B2-6FE9-A466-BE36-983A414C55CF}"/>
              </a:ext>
            </a:extLst>
          </p:cNvPr>
          <p:cNvSpPr txBox="1"/>
          <p:nvPr/>
        </p:nvSpPr>
        <p:spPr>
          <a:xfrm>
            <a:off x="898358" y="1263375"/>
            <a:ext cx="10846274" cy="4832092"/>
          </a:xfrm>
          <a:prstGeom prst="rect">
            <a:avLst/>
          </a:prstGeom>
          <a:noFill/>
        </p:spPr>
        <p:txBody>
          <a:bodyPr wrap="square" rtlCol="0">
            <a:spAutoFit/>
          </a:bodyPr>
          <a:lstStyle/>
          <a:p>
            <a:pPr marL="457200" indent="-457200" algn="just">
              <a:buFont typeface="Arial" panose="020B0604020202020204" pitchFamily="34" charset="0"/>
              <a:buChar char="•"/>
            </a:pPr>
            <a:r>
              <a:rPr lang="es-ES" sz="2800" b="1" dirty="0" err="1">
                <a:latin typeface="Arial  "/>
              </a:rPr>
              <a:t>Strategic</a:t>
            </a:r>
            <a:r>
              <a:rPr lang="es-ES" sz="2800" b="1" dirty="0">
                <a:latin typeface="Arial  "/>
              </a:rPr>
              <a:t> </a:t>
            </a:r>
            <a:r>
              <a:rPr lang="es-ES" sz="2800" b="1" dirty="0" err="1">
                <a:latin typeface="Arial  "/>
              </a:rPr>
              <a:t>Overview</a:t>
            </a:r>
            <a:endParaRPr lang="es-ES" sz="2800" b="1" dirty="0">
              <a:latin typeface="Arial  "/>
            </a:endParaRPr>
          </a:p>
          <a:p>
            <a:pPr algn="just"/>
            <a:endParaRPr lang="es-ES" sz="2800" b="1" dirty="0">
              <a:latin typeface="Arial  "/>
            </a:endParaRPr>
          </a:p>
          <a:p>
            <a:pPr marL="457200" indent="-457200" algn="just">
              <a:buFont typeface="Arial" panose="020B0604020202020204" pitchFamily="34" charset="0"/>
              <a:buChar char="•"/>
            </a:pPr>
            <a:r>
              <a:rPr lang="es-ES" sz="2800" b="1" dirty="0" err="1">
                <a:latin typeface="Arial  "/>
              </a:rPr>
              <a:t>Background</a:t>
            </a:r>
            <a:endParaRPr lang="es-ES" sz="2800" b="1" dirty="0">
              <a:latin typeface="Arial  "/>
            </a:endParaRPr>
          </a:p>
          <a:p>
            <a:pPr algn="just"/>
            <a:endParaRPr lang="es-ES" sz="2800" b="1" dirty="0">
              <a:latin typeface="Arial  "/>
            </a:endParaRPr>
          </a:p>
          <a:p>
            <a:pPr marL="457200" indent="-457200" algn="just">
              <a:buFont typeface="Arial" panose="020B0604020202020204" pitchFamily="34" charset="0"/>
              <a:buChar char="•"/>
            </a:pPr>
            <a:r>
              <a:rPr lang="es-ES" sz="2800" b="1" dirty="0">
                <a:latin typeface="Arial  "/>
              </a:rPr>
              <a:t>Framework</a:t>
            </a:r>
          </a:p>
          <a:p>
            <a:pPr algn="just"/>
            <a:endParaRPr lang="es-ES" sz="2800" b="1" dirty="0">
              <a:latin typeface="Arial  "/>
            </a:endParaRPr>
          </a:p>
          <a:p>
            <a:pPr marL="457200" indent="-457200" algn="just">
              <a:buFont typeface="Arial" panose="020B0604020202020204" pitchFamily="34" charset="0"/>
              <a:buChar char="•"/>
            </a:pPr>
            <a:r>
              <a:rPr lang="es-ES" sz="2800" b="1" dirty="0">
                <a:latin typeface="Arial  "/>
              </a:rPr>
              <a:t>Data </a:t>
            </a:r>
            <a:r>
              <a:rPr lang="es-ES" sz="2800" b="1" dirty="0" err="1">
                <a:latin typeface="Arial  "/>
              </a:rPr>
              <a:t>Presentation</a:t>
            </a:r>
            <a:endParaRPr lang="es-ES" sz="2800" b="1" dirty="0">
              <a:latin typeface="Arial  "/>
            </a:endParaRPr>
          </a:p>
          <a:p>
            <a:pPr algn="just"/>
            <a:endParaRPr lang="es-ES" sz="2800" b="1" dirty="0">
              <a:latin typeface="Arial  "/>
            </a:endParaRPr>
          </a:p>
          <a:p>
            <a:pPr marL="457200" indent="-457200" algn="just">
              <a:buFont typeface="Arial" panose="020B0604020202020204" pitchFamily="34" charset="0"/>
              <a:buChar char="•"/>
            </a:pPr>
            <a:r>
              <a:rPr lang="es-ES" sz="2800" b="1" dirty="0" err="1">
                <a:latin typeface="Arial  "/>
              </a:rPr>
              <a:t>Analysis</a:t>
            </a:r>
            <a:endParaRPr lang="es-ES" sz="2800" b="1" dirty="0">
              <a:latin typeface="Arial  "/>
            </a:endParaRPr>
          </a:p>
          <a:p>
            <a:pPr algn="just"/>
            <a:endParaRPr lang="es-ES" sz="2800" b="1" dirty="0">
              <a:latin typeface="Arial  "/>
            </a:endParaRPr>
          </a:p>
          <a:p>
            <a:pPr marL="457200" indent="-457200" algn="just">
              <a:buFont typeface="Arial" panose="020B0604020202020204" pitchFamily="34" charset="0"/>
              <a:buChar char="•"/>
            </a:pPr>
            <a:r>
              <a:rPr lang="es-ES" sz="2800" b="1" dirty="0" err="1">
                <a:latin typeface="Arial  "/>
              </a:rPr>
              <a:t>Wrap</a:t>
            </a:r>
            <a:r>
              <a:rPr lang="es-ES" sz="2800" b="1" dirty="0">
                <a:latin typeface="Arial  "/>
              </a:rPr>
              <a:t>-Up</a:t>
            </a:r>
          </a:p>
        </p:txBody>
      </p:sp>
    </p:spTree>
    <p:extLst>
      <p:ext uri="{BB962C8B-B14F-4D97-AF65-F5344CB8AC3E}">
        <p14:creationId xmlns:p14="http://schemas.microsoft.com/office/powerpoint/2010/main" val="4123056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431983"/>
          </a:xfrm>
          <a:prstGeom prst="rect">
            <a:avLst/>
          </a:prstGeom>
          <a:noFill/>
        </p:spPr>
        <p:txBody>
          <a:bodyPr wrap="square">
            <a:spAutoFit/>
          </a:bodyPr>
          <a:lstStyle/>
          <a:p>
            <a:endParaRPr lang="en-US" dirty="0"/>
          </a:p>
          <a:p>
            <a:pPr marL="457200" indent="-457200">
              <a:buAutoNum type="arabicPeriod" startAt="3"/>
            </a:pPr>
            <a:r>
              <a:rPr lang="en-US" sz="2400" b="1" dirty="0">
                <a:latin typeface="Calibri" panose="020F0502020204030204" pitchFamily="34" charset="0"/>
                <a:ea typeface="Calibri" panose="020F0502020204030204" pitchFamily="34" charset="0"/>
                <a:cs typeface="Calibri" panose="020F0502020204030204" pitchFamily="34" charset="0"/>
              </a:rPr>
              <a:t>Folium</a:t>
            </a:r>
            <a:r>
              <a:rPr lang="en-US" sz="2400" dirty="0">
                <a:latin typeface="Calibri" panose="020F0502020204030204" pitchFamily="34" charset="0"/>
                <a:ea typeface="Calibri" panose="020F0502020204030204" pitchFamily="34" charset="0"/>
                <a:cs typeface="Calibri" panose="020F0502020204030204" pitchFamily="34" charset="0"/>
              </a:rPr>
              <a:t>: This part of the report uses Folium to provide interactive geographical visualizations. Maps highlight the locations of launch sites and distinguish between successful and unsuccessful launches at each site. Additional markers indicate proximity to key infrastructure like cities, railways, and highways, offering insights into logistical advantages or challenges for each site.</a:t>
            </a:r>
          </a:p>
          <a:p>
            <a:pPr marL="457200" indent="-457200">
              <a:buAutoNum type="arabicPeriod" startAt="3"/>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startAt="3"/>
            </a:pPr>
            <a:r>
              <a:rPr lang="en-US" sz="2400" b="1" dirty="0">
                <a:latin typeface="Calibri" panose="020F0502020204030204" pitchFamily="34" charset="0"/>
                <a:ea typeface="Calibri" panose="020F0502020204030204" pitchFamily="34" charset="0"/>
                <a:cs typeface="Calibri" panose="020F0502020204030204" pitchFamily="34" charset="0"/>
              </a:rPr>
              <a:t>Dash</a:t>
            </a:r>
            <a:r>
              <a:rPr lang="en-US" sz="2400" dirty="0">
                <a:latin typeface="Calibri" panose="020F0502020204030204" pitchFamily="34" charset="0"/>
                <a:ea typeface="Calibri" panose="020F0502020204030204" pitchFamily="34" charset="0"/>
                <a:cs typeface="Calibri" panose="020F0502020204030204" pitchFamily="34" charset="0"/>
              </a:rPr>
              <a:t>: Dash is used to create an interactive web application that allows users to manipulate the data visualization through user interfaces such as dropdown menus and range sliders. The visual outputs here include pie charts showing the distribution of successful launches by site and scatter plots that explore the relationship between payload mass and launch success.</a:t>
            </a:r>
          </a:p>
        </p:txBody>
      </p:sp>
    </p:spTree>
    <p:extLst>
      <p:ext uri="{BB962C8B-B14F-4D97-AF65-F5344CB8AC3E}">
        <p14:creationId xmlns:p14="http://schemas.microsoft.com/office/powerpoint/2010/main" val="219391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585323"/>
          </a:xfrm>
          <a:prstGeom prst="rect">
            <a:avLst/>
          </a:prstGeom>
          <a:noFill/>
        </p:spPr>
        <p:txBody>
          <a:bodyPr wrap="square">
            <a:spAutoFit/>
          </a:bodyPr>
          <a:lstStyle/>
          <a:p>
            <a:endParaRPr lang="en-US" dirty="0"/>
          </a:p>
          <a:p>
            <a:r>
              <a:rPr lang="en-US" sz="2400" b="1" dirty="0">
                <a:latin typeface="Calibri" panose="020F0502020204030204" pitchFamily="34" charset="0"/>
                <a:ea typeface="Calibri" panose="020F0502020204030204" pitchFamily="34" charset="0"/>
                <a:cs typeface="Calibri" panose="020F0502020204030204" pitchFamily="34" charset="0"/>
              </a:rPr>
              <a:t>5.   Predictive Analysis</a:t>
            </a:r>
            <a:r>
              <a:rPr lang="en-US" sz="2400" dirty="0">
                <a:latin typeface="Calibri" panose="020F0502020204030204" pitchFamily="34" charset="0"/>
                <a:ea typeface="Calibri" panose="020F0502020204030204" pitchFamily="34" charset="0"/>
                <a:cs typeface="Calibri" panose="020F0502020204030204" pitchFamily="34" charset="0"/>
              </a:rPr>
              <a:t>: The final section focuses on the application of machine learning algorithms to predict launch outcomes. We detail the process of standardizing data, splitting it into training and testing sets, fitting models like Logistic Regression, SVM, Decision Trees, and KNN, and tuning their hyperparameters. Model performance is evaluated using accuracy scores and confusion matrices, with each model's effectiveness at predicting launch outcomes (class 0 for failure, class 1 for success) thoroughly analyzed.</a:t>
            </a:r>
          </a:p>
        </p:txBody>
      </p:sp>
    </p:spTree>
    <p:extLst>
      <p:ext uri="{BB962C8B-B14F-4D97-AF65-F5344CB8AC3E}">
        <p14:creationId xmlns:p14="http://schemas.microsoft.com/office/powerpoint/2010/main" val="291539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323987"/>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Catalog of all unique launch sites involved in the space missions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Five specific entries for launch sites that commence with 'CCA'</a:t>
            </a: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SQL (EDA </a:t>
            </a:r>
            <a:r>
              <a:rPr lang="es-ES" sz="1600" dirty="0" err="1">
                <a:solidFill>
                  <a:schemeClr val="bg1"/>
                </a:solidFill>
                <a:latin typeface="Arial Black" panose="020B0A04020102020204" pitchFamily="34" charset="0"/>
              </a:rPr>
              <a:t>with</a:t>
            </a:r>
            <a:r>
              <a:rPr lang="es-ES" sz="1600" dirty="0">
                <a:solidFill>
                  <a:schemeClr val="bg1"/>
                </a:solidFill>
                <a:latin typeface="Arial Black" panose="020B0A04020102020204" pitchFamily="34" charset="0"/>
              </a:rPr>
              <a:t> SQL)</a:t>
            </a:r>
          </a:p>
        </p:txBody>
      </p:sp>
      <p:pic>
        <p:nvPicPr>
          <p:cNvPr id="5"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5343359" y="2058780"/>
            <a:ext cx="1473200" cy="1549400"/>
          </a:xfrm>
          <a:prstGeom prst="rect">
            <a:avLst/>
          </a:prstGeom>
        </p:spPr>
      </p:pic>
      <p:pic>
        <p:nvPicPr>
          <p:cNvPr id="6"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654835"/>
            <a:ext cx="12192000" cy="1522846"/>
          </a:xfrm>
          <a:prstGeom prst="rect">
            <a:avLst/>
          </a:prstGeom>
        </p:spPr>
      </p:pic>
    </p:spTree>
    <p:extLst>
      <p:ext uri="{BB962C8B-B14F-4D97-AF65-F5344CB8AC3E}">
        <p14:creationId xmlns:p14="http://schemas.microsoft.com/office/powerpoint/2010/main" val="255832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693319"/>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cumulative payload mass transported by NASA's CRS mission boosters.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mean payload mass transported by the Falcon 9 version 1.1 boosters.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date of the inaugural successful ground pad landing.</a:t>
            </a: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SQL (EDA </a:t>
            </a:r>
            <a:r>
              <a:rPr lang="es-ES" sz="1600" dirty="0" err="1">
                <a:solidFill>
                  <a:schemeClr val="bg1"/>
                </a:solidFill>
                <a:latin typeface="Arial Black" panose="020B0A04020102020204" pitchFamily="34" charset="0"/>
              </a:rPr>
              <a:t>with</a:t>
            </a:r>
            <a:r>
              <a:rPr lang="es-ES" sz="1600" dirty="0">
                <a:solidFill>
                  <a:schemeClr val="bg1"/>
                </a:solidFill>
                <a:latin typeface="Arial Black" panose="020B0A04020102020204" pitchFamily="34" charset="0"/>
              </a:rPr>
              <a:t> SQL)</a:t>
            </a:r>
          </a:p>
        </p:txBody>
      </p:sp>
      <p:pic>
        <p:nvPicPr>
          <p:cNvPr id="7"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4654550" y="2046410"/>
            <a:ext cx="2882900" cy="723900"/>
          </a:xfrm>
          <a:prstGeom prst="rect">
            <a:avLst/>
          </a:prstGeom>
        </p:spPr>
      </p:pic>
      <p:pic>
        <p:nvPicPr>
          <p:cNvPr id="8"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4152900" y="3536073"/>
            <a:ext cx="3886200" cy="622300"/>
          </a:xfrm>
          <a:prstGeom prst="rect">
            <a:avLst/>
          </a:prstGeom>
        </p:spPr>
      </p:pic>
      <p:pic>
        <p:nvPicPr>
          <p:cNvPr id="9"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3956050" y="4952730"/>
            <a:ext cx="4279900" cy="749300"/>
          </a:xfrm>
          <a:prstGeom prst="rect">
            <a:avLst/>
          </a:prstGeom>
        </p:spPr>
      </p:pic>
    </p:spTree>
    <p:extLst>
      <p:ext uri="{BB962C8B-B14F-4D97-AF65-F5344CB8AC3E}">
        <p14:creationId xmlns:p14="http://schemas.microsoft.com/office/powerpoint/2010/main" val="24146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431983"/>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Names of boosters that achieved success on a drone ship with payloads between 4000 and 6000 kilograms.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aggregate count of successful and failed mission outcomes.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SQL (EDA </a:t>
            </a:r>
            <a:r>
              <a:rPr lang="es-ES" sz="1600" dirty="0" err="1">
                <a:solidFill>
                  <a:schemeClr val="bg1"/>
                </a:solidFill>
                <a:latin typeface="Arial Black" panose="020B0A04020102020204" pitchFamily="34" charset="0"/>
              </a:rPr>
              <a:t>with</a:t>
            </a:r>
            <a:r>
              <a:rPr lang="es-ES" sz="1600" dirty="0">
                <a:solidFill>
                  <a:schemeClr val="bg1"/>
                </a:solidFill>
                <a:latin typeface="Arial Black" panose="020B0A04020102020204" pitchFamily="34" charset="0"/>
              </a:rPr>
              <a:t> SQL)</a:t>
            </a:r>
          </a:p>
        </p:txBody>
      </p:sp>
      <p:pic>
        <p:nvPicPr>
          <p:cNvPr id="5"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5340350" y="2398626"/>
            <a:ext cx="1511300" cy="1625600"/>
          </a:xfrm>
          <a:prstGeom prst="rect">
            <a:avLst/>
          </a:prstGeom>
        </p:spPr>
      </p:pic>
      <p:pic>
        <p:nvPicPr>
          <p:cNvPr id="6"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3654259" y="5025137"/>
            <a:ext cx="4851400" cy="685800"/>
          </a:xfrm>
          <a:prstGeom prst="rect">
            <a:avLst/>
          </a:prstGeom>
        </p:spPr>
      </p:pic>
    </p:spTree>
    <p:extLst>
      <p:ext uri="{BB962C8B-B14F-4D97-AF65-F5344CB8AC3E}">
        <p14:creationId xmlns:p14="http://schemas.microsoft.com/office/powerpoint/2010/main" val="3456231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693319"/>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booster versions that have transported the heaviest payloads.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SQL (EDA </a:t>
            </a:r>
            <a:r>
              <a:rPr lang="es-ES" sz="1600" dirty="0" err="1">
                <a:solidFill>
                  <a:schemeClr val="bg1"/>
                </a:solidFill>
                <a:latin typeface="Arial Black" panose="020B0A04020102020204" pitchFamily="34" charset="0"/>
              </a:rPr>
              <a:t>with</a:t>
            </a:r>
            <a:r>
              <a:rPr lang="es-ES" sz="1600" dirty="0">
                <a:solidFill>
                  <a:schemeClr val="bg1"/>
                </a:solidFill>
                <a:latin typeface="Arial Black" panose="020B0A04020102020204" pitchFamily="34" charset="0"/>
              </a:rPr>
              <a:t> SQL)</a:t>
            </a:r>
          </a:p>
        </p:txBody>
      </p:sp>
      <p:pic>
        <p:nvPicPr>
          <p:cNvPr id="7"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5340350" y="2127919"/>
            <a:ext cx="1511300" cy="3949700"/>
          </a:xfrm>
          <a:prstGeom prst="rect">
            <a:avLst/>
          </a:prstGeom>
        </p:spPr>
      </p:pic>
    </p:spTree>
    <p:extLst>
      <p:ext uri="{BB962C8B-B14F-4D97-AF65-F5344CB8AC3E}">
        <p14:creationId xmlns:p14="http://schemas.microsoft.com/office/powerpoint/2010/main" val="331266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5539978"/>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Failed drone ship landing outcomes in 2015, including booster versions and launch site names.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count of landing outcomes between 2010-06-04 and 2017-03-20, listed in descending order.</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SQL (EDA </a:t>
            </a:r>
            <a:r>
              <a:rPr lang="es-ES" sz="1600" dirty="0" err="1">
                <a:solidFill>
                  <a:schemeClr val="bg1"/>
                </a:solidFill>
                <a:latin typeface="Arial Black" panose="020B0A04020102020204" pitchFamily="34" charset="0"/>
              </a:rPr>
              <a:t>with</a:t>
            </a:r>
            <a:r>
              <a:rPr lang="es-ES" sz="1600" dirty="0">
                <a:solidFill>
                  <a:schemeClr val="bg1"/>
                </a:solidFill>
                <a:latin typeface="Arial Black" panose="020B0A04020102020204" pitchFamily="34" charset="0"/>
              </a:rPr>
              <a:t> SQL)</a:t>
            </a:r>
          </a:p>
        </p:txBody>
      </p:sp>
      <p:pic>
        <p:nvPicPr>
          <p:cNvPr id="5"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4298936" y="2181166"/>
            <a:ext cx="3562046" cy="1009044"/>
          </a:xfrm>
          <a:prstGeom prst="rect">
            <a:avLst/>
          </a:prstGeom>
        </p:spPr>
      </p:pic>
      <p:pic>
        <p:nvPicPr>
          <p:cNvPr id="6"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4896245" y="4031806"/>
            <a:ext cx="2367427" cy="2486793"/>
          </a:xfrm>
          <a:prstGeom prst="rect">
            <a:avLst/>
          </a:prstGeom>
        </p:spPr>
      </p:pic>
    </p:spTree>
    <p:extLst>
      <p:ext uri="{BB962C8B-B14F-4D97-AF65-F5344CB8AC3E}">
        <p14:creationId xmlns:p14="http://schemas.microsoft.com/office/powerpoint/2010/main" val="3350093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693319"/>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correlation between payload mass and orbit type.</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2. </a:t>
            </a:r>
            <a:r>
              <a:rPr lang="en-US" sz="1600" dirty="0">
                <a:solidFill>
                  <a:schemeClr val="bg1"/>
                </a:solidFill>
                <a:latin typeface="Arial Black" panose="020B0A04020102020204" pitchFamily="34" charset="0"/>
              </a:rPr>
              <a:t>Matplotlib and Seaborn</a:t>
            </a:r>
            <a:endParaRPr lang="es-ES" sz="1600" dirty="0">
              <a:solidFill>
                <a:schemeClr val="bg1"/>
              </a:solidFill>
              <a:latin typeface="Arial Black" panose="020B0A04020102020204" pitchFamily="34" charset="0"/>
            </a:endParaRPr>
          </a:p>
        </p:txBody>
      </p:sp>
      <p:pic>
        <p:nvPicPr>
          <p:cNvPr id="9" name="Imagen 8">
            <a:extLst>
              <a:ext uri="{FF2B5EF4-FFF2-40B4-BE49-F238E27FC236}">
                <a16:creationId xmlns:a16="http://schemas.microsoft.com/office/drawing/2014/main" id="{5110B485-FA42-D0B8-51AF-E21E8FCA0EDE}"/>
              </a:ext>
            </a:extLst>
          </p:cNvPr>
          <p:cNvPicPr>
            <a:picLocks noChangeAspect="1"/>
          </p:cNvPicPr>
          <p:nvPr/>
        </p:nvPicPr>
        <p:blipFill>
          <a:blip r:embed="rId2"/>
          <a:stretch>
            <a:fillRect/>
          </a:stretch>
        </p:blipFill>
        <p:spPr>
          <a:xfrm>
            <a:off x="2617138" y="2180429"/>
            <a:ext cx="6925642" cy="4229690"/>
          </a:xfrm>
          <a:prstGeom prst="rect">
            <a:avLst/>
          </a:prstGeom>
        </p:spPr>
      </p:pic>
    </p:spTree>
    <p:extLst>
      <p:ext uri="{BB962C8B-B14F-4D97-AF65-F5344CB8AC3E}">
        <p14:creationId xmlns:p14="http://schemas.microsoft.com/office/powerpoint/2010/main" val="1747720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323987"/>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annual trend in launch success rates.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2. </a:t>
            </a:r>
            <a:r>
              <a:rPr lang="en-US" sz="1600" dirty="0">
                <a:solidFill>
                  <a:schemeClr val="bg1"/>
                </a:solidFill>
                <a:latin typeface="Arial Black" panose="020B0A04020102020204" pitchFamily="34" charset="0"/>
              </a:rPr>
              <a:t>Matplotlib and Seaborn</a:t>
            </a:r>
            <a:endParaRPr lang="es-ES" sz="16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59EC3D57-8327-1A38-78AB-5D5624E41CCC}"/>
              </a:ext>
            </a:extLst>
          </p:cNvPr>
          <p:cNvPicPr>
            <a:picLocks noChangeAspect="1"/>
          </p:cNvPicPr>
          <p:nvPr/>
        </p:nvPicPr>
        <p:blipFill>
          <a:blip r:embed="rId2"/>
          <a:stretch>
            <a:fillRect/>
          </a:stretch>
        </p:blipFill>
        <p:spPr>
          <a:xfrm>
            <a:off x="2714153" y="2061349"/>
            <a:ext cx="6763694" cy="4467849"/>
          </a:xfrm>
          <a:prstGeom prst="rect">
            <a:avLst/>
          </a:prstGeom>
        </p:spPr>
      </p:pic>
    </p:spTree>
    <p:extLst>
      <p:ext uri="{BB962C8B-B14F-4D97-AF65-F5344CB8AC3E}">
        <p14:creationId xmlns:p14="http://schemas.microsoft.com/office/powerpoint/2010/main" val="170966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954655"/>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All launch sites displayed on a map.</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a:t>
            </a:r>
            <a:r>
              <a:rPr lang="es-ES" sz="1600" dirty="0" err="1">
                <a:solidFill>
                  <a:schemeClr val="bg1"/>
                </a:solidFill>
                <a:latin typeface="Arial Black" panose="020B0A04020102020204" pitchFamily="34" charset="0"/>
              </a:rPr>
              <a:t>Folium</a:t>
            </a:r>
            <a:endParaRPr lang="es-ES" sz="1600" dirty="0">
              <a:solidFill>
                <a:schemeClr val="bg1"/>
              </a:solidFill>
              <a:latin typeface="Arial Black" panose="020B0A04020102020204" pitchFamily="34" charset="0"/>
            </a:endParaRPr>
          </a:p>
        </p:txBody>
      </p:sp>
      <p:pic>
        <p:nvPicPr>
          <p:cNvPr id="7"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297068"/>
            <a:ext cx="7654413" cy="3911225"/>
          </a:xfrm>
          <a:prstGeom prst="rect">
            <a:avLst/>
          </a:prstGeom>
        </p:spPr>
      </p:pic>
      <p:sp>
        <p:nvSpPr>
          <p:cNvPr id="15" name="Rectángulo 14">
            <a:extLst>
              <a:ext uri="{FF2B5EF4-FFF2-40B4-BE49-F238E27FC236}">
                <a16:creationId xmlns:a16="http://schemas.microsoft.com/office/drawing/2014/main" id="{318CF59F-AEDC-9994-631A-4B78AFB864B9}"/>
              </a:ext>
            </a:extLst>
          </p:cNvPr>
          <p:cNvSpPr/>
          <p:nvPr/>
        </p:nvSpPr>
        <p:spPr>
          <a:xfrm>
            <a:off x="2828925" y="2825416"/>
            <a:ext cx="1528764" cy="12028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40305AB3-6302-565E-5A40-D924C01E5A00}"/>
              </a:ext>
            </a:extLst>
          </p:cNvPr>
          <p:cNvPicPr>
            <a:picLocks noChangeAspect="1"/>
          </p:cNvPicPr>
          <p:nvPr/>
        </p:nvPicPr>
        <p:blipFill>
          <a:blip r:embed="rId3"/>
          <a:stretch>
            <a:fillRect/>
          </a:stretch>
        </p:blipFill>
        <p:spPr>
          <a:xfrm>
            <a:off x="2871001" y="2863516"/>
            <a:ext cx="1442614" cy="1130968"/>
          </a:xfrm>
          <a:prstGeom prst="rect">
            <a:avLst/>
          </a:prstGeom>
        </p:spPr>
      </p:pic>
      <p:sp>
        <p:nvSpPr>
          <p:cNvPr id="16" name="Rectángulo 15">
            <a:extLst>
              <a:ext uri="{FF2B5EF4-FFF2-40B4-BE49-F238E27FC236}">
                <a16:creationId xmlns:a16="http://schemas.microsoft.com/office/drawing/2014/main" id="{B71C6D8C-83EC-65B0-8073-2C8D375AF4C4}"/>
              </a:ext>
            </a:extLst>
          </p:cNvPr>
          <p:cNvSpPr/>
          <p:nvPr/>
        </p:nvSpPr>
        <p:spPr>
          <a:xfrm>
            <a:off x="7707630" y="3788568"/>
            <a:ext cx="1533525" cy="11358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EA5CC097-96AF-D553-7BF0-2153812774CE}"/>
              </a:ext>
            </a:extLst>
          </p:cNvPr>
          <p:cNvPicPr>
            <a:picLocks noChangeAspect="1"/>
          </p:cNvPicPr>
          <p:nvPr/>
        </p:nvPicPr>
        <p:blipFill>
          <a:blip r:embed="rId4"/>
          <a:stretch>
            <a:fillRect/>
          </a:stretch>
        </p:blipFill>
        <p:spPr>
          <a:xfrm>
            <a:off x="7752813" y="3832106"/>
            <a:ext cx="1442615" cy="1054500"/>
          </a:xfrm>
          <a:prstGeom prst="rect">
            <a:avLst/>
          </a:prstGeom>
        </p:spPr>
      </p:pic>
    </p:spTree>
    <p:extLst>
      <p:ext uri="{BB962C8B-B14F-4D97-AF65-F5344CB8AC3E}">
        <p14:creationId xmlns:p14="http://schemas.microsoft.com/office/powerpoint/2010/main" val="2860884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Strategic Overview</a:t>
            </a:r>
          </a:p>
        </p:txBody>
      </p:sp>
      <p:sp>
        <p:nvSpPr>
          <p:cNvPr id="5" name="CuadroTexto 4">
            <a:extLst>
              <a:ext uri="{FF2B5EF4-FFF2-40B4-BE49-F238E27FC236}">
                <a16:creationId xmlns:a16="http://schemas.microsoft.com/office/drawing/2014/main" id="{65F92B59-13B3-5154-7879-7DBB53563433}"/>
              </a:ext>
            </a:extLst>
          </p:cNvPr>
          <p:cNvSpPr txBox="1"/>
          <p:nvPr/>
        </p:nvSpPr>
        <p:spPr>
          <a:xfrm>
            <a:off x="144380" y="1159095"/>
            <a:ext cx="11871158" cy="5170646"/>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In this comprehensive project, we aim to forecast the successful landing of SpaceX's Falcon 9 first stage using various classification techniques in machine learning. The project is structured around several key phases: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Gathering, cleaning, and organizing data</a:t>
            </a:r>
          </a:p>
          <a:p>
            <a:pPr marL="342900"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Conducting initial data investigations</a:t>
            </a:r>
          </a:p>
          <a:p>
            <a:pPr marL="342900"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Developing interactive visual representations</a:t>
            </a:r>
          </a:p>
          <a:p>
            <a:pPr marL="342900"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Implementing predictive models through machine learning</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Our visualizations reveal specific launch characteristics that are linked to either successful or unsuccessful outcomes. Furthermore, our findings suggest that the decision tree algorithm stands out as particularly effective for predicting the landing outcomes of the Falcon 9's first stage.</a:t>
            </a:r>
          </a:p>
        </p:txBody>
      </p:sp>
    </p:spTree>
    <p:extLst>
      <p:ext uri="{BB962C8B-B14F-4D97-AF65-F5344CB8AC3E}">
        <p14:creationId xmlns:p14="http://schemas.microsoft.com/office/powerpoint/2010/main" val="1718398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323987"/>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successful and failed launches for each site displayed on a map. Zooming in on a launch site reveals green and red tags, where green tags indicate successful launches and red tags indicate failed launches.</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a:t>
            </a:r>
            <a:r>
              <a:rPr lang="es-ES" sz="1600" dirty="0" err="1">
                <a:solidFill>
                  <a:schemeClr val="bg1"/>
                </a:solidFill>
                <a:latin typeface="Arial Black" panose="020B0A04020102020204" pitchFamily="34" charset="0"/>
              </a:rPr>
              <a:t>Folium</a:t>
            </a:r>
            <a:endParaRPr lang="es-ES" sz="1600" dirty="0">
              <a:solidFill>
                <a:schemeClr val="bg1"/>
              </a:solidFill>
              <a:latin typeface="Arial Black" panose="020B0A04020102020204" pitchFamily="34" charset="0"/>
            </a:endParaRPr>
          </a:p>
        </p:txBody>
      </p:sp>
      <p:pic>
        <p:nvPicPr>
          <p:cNvPr id="5"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2821088"/>
            <a:ext cx="8495071" cy="3545349"/>
          </a:xfrm>
          <a:prstGeom prst="rect">
            <a:avLst/>
          </a:prstGeom>
        </p:spPr>
      </p:pic>
    </p:spTree>
    <p:extLst>
      <p:ext uri="{BB962C8B-B14F-4D97-AF65-F5344CB8AC3E}">
        <p14:creationId xmlns:p14="http://schemas.microsoft.com/office/powerpoint/2010/main" val="118515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954655"/>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distances from a launch site to nearby landmarks such as the closest city, railway, or highway. The image below illustrates the distance from the VAFB SLC-4E launch site to the nearest coastline.</a:t>
            </a:r>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3.   </a:t>
            </a:r>
            <a:r>
              <a:rPr lang="es-ES" sz="1600" dirty="0" err="1">
                <a:solidFill>
                  <a:schemeClr val="bg1"/>
                </a:solidFill>
                <a:latin typeface="Arial Black" panose="020B0A04020102020204" pitchFamily="34" charset="0"/>
              </a:rPr>
              <a:t>Folium</a:t>
            </a:r>
            <a:endParaRPr lang="es-ES" sz="1600" dirty="0">
              <a:solidFill>
                <a:schemeClr val="bg1"/>
              </a:solidFill>
              <a:latin typeface="Arial Black" panose="020B0A04020102020204" pitchFamily="34" charset="0"/>
            </a:endParaRPr>
          </a:p>
        </p:txBody>
      </p:sp>
      <p:pic>
        <p:nvPicPr>
          <p:cNvPr id="6"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2858634"/>
            <a:ext cx="6120581" cy="3349659"/>
          </a:xfrm>
          <a:prstGeom prst="rect">
            <a:avLst/>
          </a:prstGeom>
        </p:spPr>
      </p:pic>
    </p:spTree>
    <p:extLst>
      <p:ext uri="{BB962C8B-B14F-4D97-AF65-F5344CB8AC3E}">
        <p14:creationId xmlns:p14="http://schemas.microsoft.com/office/powerpoint/2010/main" val="524791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585323"/>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image below displays a pie chart for the launch site CCAFS LC-40. In this chart, 0 indicates failed launches and 1 indicates successful launches. It reveals that 73.1% of the launches at CCAFS LC-40 have been unsuccessful.</a:t>
            </a:r>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4.   </a:t>
            </a:r>
            <a:r>
              <a:rPr lang="es-ES" sz="1600" dirty="0" err="1">
                <a:solidFill>
                  <a:schemeClr val="bg1"/>
                </a:solidFill>
                <a:latin typeface="Arial Black" panose="020B0A04020102020204" pitchFamily="34" charset="0"/>
              </a:rPr>
              <a:t>Dash</a:t>
            </a:r>
            <a:endParaRPr lang="es-ES" sz="1600" dirty="0">
              <a:solidFill>
                <a:schemeClr val="bg1"/>
              </a:solidFill>
              <a:latin typeface="Arial Black" panose="020B0A04020102020204" pitchFamily="34" charset="0"/>
            </a:endParaRPr>
          </a:p>
        </p:txBody>
      </p:sp>
      <p:pic>
        <p:nvPicPr>
          <p:cNvPr id="5"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692314" y="2810223"/>
            <a:ext cx="8775290" cy="3619807"/>
          </a:xfrm>
          <a:prstGeom prst="rect">
            <a:avLst/>
          </a:prstGeom>
        </p:spPr>
      </p:pic>
    </p:spTree>
    <p:extLst>
      <p:ext uri="{BB962C8B-B14F-4D97-AF65-F5344CB8AC3E}">
        <p14:creationId xmlns:p14="http://schemas.microsoft.com/office/powerpoint/2010/main" val="3259749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215991"/>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image below displays a scatterplot for payload masses ranging from 2000kg to 8000kg. In this scatterplot, Class 0 represents failed launches, and Class 1 represents successful launches.</a:t>
            </a:r>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4.   </a:t>
            </a:r>
            <a:r>
              <a:rPr lang="es-ES" sz="1600" dirty="0" err="1">
                <a:solidFill>
                  <a:schemeClr val="bg1"/>
                </a:solidFill>
                <a:latin typeface="Arial Black" panose="020B0A04020102020204" pitchFamily="34" charset="0"/>
              </a:rPr>
              <a:t>Dash</a:t>
            </a:r>
            <a:endParaRPr lang="es-ES" sz="1600" dirty="0">
              <a:solidFill>
                <a:schemeClr val="bg1"/>
              </a:solidFill>
              <a:latin typeface="Arial Black" panose="020B0A04020102020204" pitchFamily="34" charset="0"/>
            </a:endParaRPr>
          </a:p>
        </p:txBody>
      </p:sp>
      <p:pic>
        <p:nvPicPr>
          <p:cNvPr id="6"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38352" y="2866107"/>
            <a:ext cx="9483213" cy="3435851"/>
          </a:xfrm>
          <a:prstGeom prst="rect">
            <a:avLst/>
          </a:prstGeom>
        </p:spPr>
      </p:pic>
    </p:spTree>
    <p:extLst>
      <p:ext uri="{BB962C8B-B14F-4D97-AF65-F5344CB8AC3E}">
        <p14:creationId xmlns:p14="http://schemas.microsoft.com/office/powerpoint/2010/main" val="1733582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585323"/>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Logistic Regression Results: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dirty="0" err="1">
                <a:latin typeface="Calibri" panose="020F0502020204030204" pitchFamily="34" charset="0"/>
                <a:ea typeface="Calibri" panose="020F0502020204030204" pitchFamily="34" charset="0"/>
                <a:cs typeface="Calibri" panose="020F0502020204030204" pitchFamily="34" charset="0"/>
              </a:rPr>
              <a:t>GridSearchCV</a:t>
            </a:r>
            <a:r>
              <a:rPr lang="en-US" sz="2400" dirty="0">
                <a:latin typeface="Calibri" panose="020F0502020204030204" pitchFamily="34" charset="0"/>
                <a:ea typeface="Calibri" panose="020F0502020204030204" pitchFamily="34" charset="0"/>
                <a:cs typeface="Calibri" panose="020F0502020204030204" pitchFamily="34" charset="0"/>
              </a:rPr>
              <a:t> Best Score: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0.8464285714285713</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Accuracy Score on Test Set: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0.8333333333333334</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Confusion Matrix:</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5.   Predictive </a:t>
            </a:r>
            <a:r>
              <a:rPr lang="es-ES" sz="1600" dirty="0" err="1">
                <a:solidFill>
                  <a:schemeClr val="bg1"/>
                </a:solidFill>
                <a:latin typeface="Arial Black" panose="020B0A04020102020204" pitchFamily="34" charset="0"/>
              </a:rPr>
              <a:t>Analysis</a:t>
            </a:r>
            <a:endParaRPr lang="es-ES" sz="1600" dirty="0">
              <a:solidFill>
                <a:schemeClr val="bg1"/>
              </a:solidFill>
              <a:latin typeface="Arial Black" panose="020B0A04020102020204" pitchFamily="34" charset="0"/>
            </a:endParaRPr>
          </a:p>
        </p:txBody>
      </p:sp>
      <p:pic>
        <p:nvPicPr>
          <p:cNvPr id="5"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967747" y="3263900"/>
            <a:ext cx="4673600" cy="3594100"/>
          </a:xfrm>
          <a:prstGeom prst="rect">
            <a:avLst/>
          </a:prstGeom>
        </p:spPr>
      </p:pic>
    </p:spTree>
    <p:extLst>
      <p:ext uri="{BB962C8B-B14F-4D97-AF65-F5344CB8AC3E}">
        <p14:creationId xmlns:p14="http://schemas.microsoft.com/office/powerpoint/2010/main" val="512841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215991"/>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Support Vector Machine (SVM) Results: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dirty="0" err="1">
                <a:latin typeface="Calibri" panose="020F0502020204030204" pitchFamily="34" charset="0"/>
                <a:ea typeface="Calibri" panose="020F0502020204030204" pitchFamily="34" charset="0"/>
                <a:cs typeface="Calibri" panose="020F0502020204030204" pitchFamily="34" charset="0"/>
              </a:rPr>
              <a:t>GridSearchCV</a:t>
            </a:r>
            <a:r>
              <a:rPr lang="en-US" sz="2400" dirty="0">
                <a:latin typeface="Calibri" panose="020F0502020204030204" pitchFamily="34" charset="0"/>
                <a:ea typeface="Calibri" panose="020F0502020204030204" pitchFamily="34" charset="0"/>
                <a:cs typeface="Calibri" panose="020F0502020204030204" pitchFamily="34" charset="0"/>
              </a:rPr>
              <a:t> Best Score: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0.8482142857142856</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Accuracy Score on Test Set: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0.8333333333333334</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Confusion Matrix:</a:t>
            </a: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5.   Predictive </a:t>
            </a:r>
            <a:r>
              <a:rPr lang="es-ES" sz="1600" dirty="0" err="1">
                <a:solidFill>
                  <a:schemeClr val="bg1"/>
                </a:solidFill>
                <a:latin typeface="Arial Black" panose="020B0A04020102020204" pitchFamily="34" charset="0"/>
              </a:rPr>
              <a:t>Analysis</a:t>
            </a:r>
            <a:endParaRPr lang="es-ES" sz="1600" dirty="0">
              <a:solidFill>
                <a:schemeClr val="bg1"/>
              </a:solidFill>
              <a:latin typeface="Arial Black" panose="020B0A04020102020204" pitchFamily="34" charset="0"/>
            </a:endParaRPr>
          </a:p>
        </p:txBody>
      </p:sp>
      <p:pic>
        <p:nvPicPr>
          <p:cNvPr id="6"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967747" y="3263900"/>
            <a:ext cx="4673600" cy="3594100"/>
          </a:xfrm>
          <a:prstGeom prst="rect">
            <a:avLst/>
          </a:prstGeom>
        </p:spPr>
      </p:pic>
    </p:spTree>
    <p:extLst>
      <p:ext uri="{BB962C8B-B14F-4D97-AF65-F5344CB8AC3E}">
        <p14:creationId xmlns:p14="http://schemas.microsoft.com/office/powerpoint/2010/main" val="1529520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215991"/>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Decision Tree Results: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dirty="0" err="1">
                <a:latin typeface="Calibri" panose="020F0502020204030204" pitchFamily="34" charset="0"/>
                <a:ea typeface="Calibri" panose="020F0502020204030204" pitchFamily="34" charset="0"/>
                <a:cs typeface="Calibri" panose="020F0502020204030204" pitchFamily="34" charset="0"/>
              </a:rPr>
              <a:t>GridSearchCV</a:t>
            </a:r>
            <a:r>
              <a:rPr lang="en-US" sz="2400" dirty="0">
                <a:latin typeface="Calibri" panose="020F0502020204030204" pitchFamily="34" charset="0"/>
                <a:ea typeface="Calibri" panose="020F0502020204030204" pitchFamily="34" charset="0"/>
                <a:cs typeface="Calibri" panose="020F0502020204030204" pitchFamily="34" charset="0"/>
              </a:rPr>
              <a:t> Best Score: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0.8892857142857142</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Accuracy Score on Test Set: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0.8333333333333334</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Confusion Matrix:</a:t>
            </a: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5.   Predictive </a:t>
            </a:r>
            <a:r>
              <a:rPr lang="es-ES" sz="1600" dirty="0" err="1">
                <a:solidFill>
                  <a:schemeClr val="bg1"/>
                </a:solidFill>
                <a:latin typeface="Arial Black" panose="020B0A04020102020204" pitchFamily="34" charset="0"/>
              </a:rPr>
              <a:t>Analysis</a:t>
            </a:r>
            <a:endParaRPr lang="es-ES" sz="1600" dirty="0">
              <a:solidFill>
                <a:schemeClr val="bg1"/>
              </a:solidFill>
              <a:latin typeface="Arial Black" panose="020B0A04020102020204" pitchFamily="34" charset="0"/>
            </a:endParaRPr>
          </a:p>
        </p:txBody>
      </p:sp>
      <p:pic>
        <p:nvPicPr>
          <p:cNvPr id="6"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967747" y="3263900"/>
            <a:ext cx="4673600" cy="3594100"/>
          </a:xfrm>
          <a:prstGeom prst="rect">
            <a:avLst/>
          </a:prstGeom>
        </p:spPr>
      </p:pic>
    </p:spTree>
    <p:extLst>
      <p:ext uri="{BB962C8B-B14F-4D97-AF65-F5344CB8AC3E}">
        <p14:creationId xmlns:p14="http://schemas.microsoft.com/office/powerpoint/2010/main" val="2441677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Data Presentation</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215991"/>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K-Nearest Neighbors (KNN) Results: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400" dirty="0" err="1">
                <a:latin typeface="Calibri" panose="020F0502020204030204" pitchFamily="34" charset="0"/>
                <a:ea typeface="Calibri" panose="020F0502020204030204" pitchFamily="34" charset="0"/>
                <a:cs typeface="Calibri" panose="020F0502020204030204" pitchFamily="34" charset="0"/>
              </a:rPr>
              <a:t>GridSearchCV</a:t>
            </a:r>
            <a:r>
              <a:rPr lang="en-US" sz="2400" dirty="0">
                <a:latin typeface="Calibri" panose="020F0502020204030204" pitchFamily="34" charset="0"/>
                <a:ea typeface="Calibri" panose="020F0502020204030204" pitchFamily="34" charset="0"/>
                <a:cs typeface="Calibri" panose="020F0502020204030204" pitchFamily="34" charset="0"/>
              </a:rPr>
              <a:t> Best Score: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0.8482142857142858</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Accuracy Score on Test Set: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0.8333333333333334</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Confusion Matrix:</a:t>
            </a:r>
          </a:p>
        </p:txBody>
      </p:sp>
      <p:sp>
        <p:nvSpPr>
          <p:cNvPr id="4" name="CuadroTexto 3">
            <a:extLst>
              <a:ext uri="{FF2B5EF4-FFF2-40B4-BE49-F238E27FC236}">
                <a16:creationId xmlns:a16="http://schemas.microsoft.com/office/drawing/2014/main" id="{A5550C33-7666-26AF-5C50-EC1EB5829210}"/>
              </a:ext>
            </a:extLst>
          </p:cNvPr>
          <p:cNvSpPr txBox="1"/>
          <p:nvPr/>
        </p:nvSpPr>
        <p:spPr>
          <a:xfrm>
            <a:off x="72183" y="649707"/>
            <a:ext cx="6232364"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5.   Predictive </a:t>
            </a:r>
            <a:r>
              <a:rPr lang="es-ES" sz="1600" dirty="0" err="1">
                <a:solidFill>
                  <a:schemeClr val="bg1"/>
                </a:solidFill>
                <a:latin typeface="Arial Black" panose="020B0A04020102020204" pitchFamily="34" charset="0"/>
              </a:rPr>
              <a:t>Analysis</a:t>
            </a:r>
            <a:endParaRPr lang="es-ES" sz="1600" dirty="0">
              <a:solidFill>
                <a:schemeClr val="bg1"/>
              </a:solidFill>
              <a:latin typeface="Arial Black" panose="020B0A04020102020204" pitchFamily="34" charset="0"/>
            </a:endParaRPr>
          </a:p>
        </p:txBody>
      </p:sp>
      <p:pic>
        <p:nvPicPr>
          <p:cNvPr id="6"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967747" y="3263900"/>
            <a:ext cx="4673600" cy="3594100"/>
          </a:xfrm>
          <a:prstGeom prst="rect">
            <a:avLst/>
          </a:prstGeom>
        </p:spPr>
      </p:pic>
    </p:spTree>
    <p:extLst>
      <p:ext uri="{BB962C8B-B14F-4D97-AF65-F5344CB8AC3E}">
        <p14:creationId xmlns:p14="http://schemas.microsoft.com/office/powerpoint/2010/main" val="4104752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Analysis</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062651"/>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From the data visualization section, it is evident that certain features may correlate with mission outcomes in various ways. For instance, heavier payloads tend to have higher successful landing rates for orbit types such as Polar, LEO, and ISS. However, for GTO orbits, the distinction is less clear, as both successful and unsuccessful landing rates are observed.</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Thus, each feature may influence the final mission outcome to some extent. While the specific impact of each feature on the mission outcome can be complex and not immediately apparent, machine learning algorithms can be employed to discern patterns in historical data. These algorithms can then predict the likelihood of a mission's success based on the given features.</a:t>
            </a:r>
          </a:p>
        </p:txBody>
      </p:sp>
    </p:spTree>
    <p:extLst>
      <p:ext uri="{BB962C8B-B14F-4D97-AF65-F5344CB8AC3E}">
        <p14:creationId xmlns:p14="http://schemas.microsoft.com/office/powerpoint/2010/main" val="163559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Wrap-Up</a:t>
            </a: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323987"/>
          </a:xfrm>
          <a:prstGeom prst="rect">
            <a:avLst/>
          </a:prstGeom>
          <a:noFill/>
        </p:spPr>
        <p:txBody>
          <a:bodyPr wrap="square">
            <a:spAutoFit/>
          </a:bodyPr>
          <a:lstStyle/>
          <a:p>
            <a:endParaRPr lang="en-US"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In this project, we aim to predict whether the first stage of a given Falcon 9 launch will successfully land, which in turn helps determine the cost of the launch. Each feature of a Falcon 9 launch, such as payload mass or orbit type, can influence the mission outcome. We employed several machine learning algorithms to analyze past Falcon 9 launch data and develop predictive models.</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Among the four machine learning algorithms tested, the predictive model produced by the decision tree algorithm demonstrated the highest performance.</a:t>
            </a:r>
          </a:p>
        </p:txBody>
      </p:sp>
    </p:spTree>
    <p:extLst>
      <p:ext uri="{BB962C8B-B14F-4D97-AF65-F5344CB8AC3E}">
        <p14:creationId xmlns:p14="http://schemas.microsoft.com/office/powerpoint/2010/main" val="4082657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Background</a:t>
            </a:r>
          </a:p>
        </p:txBody>
      </p:sp>
      <p:sp>
        <p:nvSpPr>
          <p:cNvPr id="5" name="CuadroTexto 4">
            <a:extLst>
              <a:ext uri="{FF2B5EF4-FFF2-40B4-BE49-F238E27FC236}">
                <a16:creationId xmlns:a16="http://schemas.microsoft.com/office/drawing/2014/main" id="{65F92B59-13B3-5154-7879-7DBB53563433}"/>
              </a:ext>
            </a:extLst>
          </p:cNvPr>
          <p:cNvSpPr txBox="1"/>
          <p:nvPr/>
        </p:nvSpPr>
        <p:spPr>
          <a:xfrm>
            <a:off x="144380" y="1159095"/>
            <a:ext cx="11871158" cy="4801314"/>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In our capstone project, the focus is to assess the probability of successful recoveries of SpaceX's Falcon 9 rocket's first stage. Notably, SpaceX offers these launches at a significantly reduced cost of 62 million dollars, in contrast to competitors who may charge over 165 million dollars. This cost efficiency largely depends on the reusability of the rocket's first stage. Determining the likelihood of its successful landing is thus crucial for evaluating the financial feasibility of launches, especially when potential competitors consider placing bids against SpaceX.</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It should also be recognized that some landings that do not succeed are pre-planned, such as controlled descents into the ocean. Our main investigative question explores whether we can predict the success of the first stage landing based on various factors, including the mass of the payload, the type of orbit, and the launch location.</a:t>
            </a:r>
          </a:p>
        </p:txBody>
      </p:sp>
    </p:spTree>
    <p:extLst>
      <p:ext uri="{BB962C8B-B14F-4D97-AF65-F5344CB8AC3E}">
        <p14:creationId xmlns:p14="http://schemas.microsoft.com/office/powerpoint/2010/main" val="207229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Approach</a:t>
            </a:r>
          </a:p>
        </p:txBody>
      </p:sp>
      <p:sp>
        <p:nvSpPr>
          <p:cNvPr id="5" name="CuadroTexto 4">
            <a:extLst>
              <a:ext uri="{FF2B5EF4-FFF2-40B4-BE49-F238E27FC236}">
                <a16:creationId xmlns:a16="http://schemas.microsoft.com/office/drawing/2014/main" id="{65F92B59-13B3-5154-7879-7DBB53563433}"/>
              </a:ext>
            </a:extLst>
          </p:cNvPr>
          <p:cNvSpPr txBox="1"/>
          <p:nvPr/>
        </p:nvSpPr>
        <p:spPr>
          <a:xfrm>
            <a:off x="144380" y="1159095"/>
            <a:ext cx="11871158" cy="5539978"/>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The methodology for this project is comprehensive and multi-faceted, encompassing several stages: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1.   Data Acquisition and Preparation: This initial phase involves: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Utilizing the SpaceX API for primary data retrieval.</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Implementing web scraping techniques to gather additional data.</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Performing data wrangling and formatting to ensure usability.</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2.   Exploratory Data Analysis (EDA): Key tools and technologies used include: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Pandas and NumPy for data manipulation and analysis.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SQL for querying and managing datasets.</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786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Approach</a:t>
            </a:r>
          </a:p>
        </p:txBody>
      </p:sp>
      <p:sp>
        <p:nvSpPr>
          <p:cNvPr id="5" name="CuadroTexto 4">
            <a:extLst>
              <a:ext uri="{FF2B5EF4-FFF2-40B4-BE49-F238E27FC236}">
                <a16:creationId xmlns:a16="http://schemas.microsoft.com/office/drawing/2014/main" id="{65F92B59-13B3-5154-7879-7DBB53563433}"/>
              </a:ext>
            </a:extLst>
          </p:cNvPr>
          <p:cNvSpPr txBox="1"/>
          <p:nvPr/>
        </p:nvSpPr>
        <p:spPr>
          <a:xfrm>
            <a:off x="144380" y="1159095"/>
            <a:ext cx="11871158" cy="4801314"/>
          </a:xfrm>
          <a:prstGeom prst="rect">
            <a:avLst/>
          </a:prstGeom>
          <a:noFill/>
        </p:spPr>
        <p:txBody>
          <a:bodyPr wrap="square">
            <a:spAutoFit/>
          </a:bodyPr>
          <a:lstStyle/>
          <a:p>
            <a:endParaRPr lang="en-US" dirty="0"/>
          </a:p>
          <a:p>
            <a:pPr marL="457200" indent="-457200">
              <a:buAutoNum type="arabicPeriod" startAt="3"/>
            </a:pPr>
            <a:r>
              <a:rPr lang="en-US" sz="2400" dirty="0">
                <a:latin typeface="Calibri" panose="020F0502020204030204" pitchFamily="34" charset="0"/>
                <a:ea typeface="Calibri" panose="020F0502020204030204" pitchFamily="34" charset="0"/>
                <a:cs typeface="Calibri" panose="020F0502020204030204" pitchFamily="34" charset="0"/>
              </a:rPr>
              <a:t>Data Visualization: We employ various tools to create insightful visual representations:</a:t>
            </a:r>
          </a:p>
          <a:p>
            <a:pPr marL="457200" indent="-457200">
              <a:buAutoNum type="arabicPeriod" startAt="3"/>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Matplotlib and Seaborn for static graphing.</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Folium for geospatial mapping.</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Dash for building interactive web-based visualizations.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startAt="4"/>
            </a:pPr>
            <a:r>
              <a:rPr lang="en-US" sz="2400" dirty="0">
                <a:latin typeface="Calibri" panose="020F0502020204030204" pitchFamily="34" charset="0"/>
                <a:ea typeface="Calibri" panose="020F0502020204030204" pitchFamily="34" charset="0"/>
                <a:cs typeface="Calibri" panose="020F0502020204030204" pitchFamily="34" charset="0"/>
              </a:rPr>
              <a:t>Predictive Modeling: We apply several machine learning algorithms to predict outcomes:</a:t>
            </a:r>
          </a:p>
          <a:p>
            <a:pPr marL="457200" indent="-457200">
              <a:buAutoNum type="arabicPeriod" startAt="4"/>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Logistic Regression to estimate probabilities.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Support Vector Machine (SVM) for classification tasks.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Decision Tree to model decisions and their possible consequences.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K-Nearest Neighbors (KNN) to classify based on feature similarity.</a:t>
            </a:r>
          </a:p>
        </p:txBody>
      </p:sp>
    </p:spTree>
    <p:extLst>
      <p:ext uri="{BB962C8B-B14F-4D97-AF65-F5344CB8AC3E}">
        <p14:creationId xmlns:p14="http://schemas.microsoft.com/office/powerpoint/2010/main" val="334736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7E30032-CDBE-E266-A66F-34D98204D023}"/>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Data </a:t>
            </a:r>
            <a:r>
              <a:rPr lang="es-ES" sz="1600" dirty="0" err="1">
                <a:solidFill>
                  <a:schemeClr val="bg1"/>
                </a:solidFill>
                <a:latin typeface="Arial Black" panose="020B0A04020102020204" pitchFamily="34" charset="0"/>
              </a:rPr>
              <a:t>Acquisition</a:t>
            </a:r>
            <a:r>
              <a:rPr lang="es-ES" sz="1600" dirty="0">
                <a:solidFill>
                  <a:schemeClr val="bg1"/>
                </a:solidFill>
                <a:latin typeface="Arial Black" panose="020B0A04020102020204" pitchFamily="34" charset="0"/>
              </a:rPr>
              <a:t> and </a:t>
            </a:r>
            <a:r>
              <a:rPr lang="es-ES" sz="1600" dirty="0" err="1">
                <a:solidFill>
                  <a:schemeClr val="bg1"/>
                </a:solidFill>
                <a:latin typeface="Arial Black" panose="020B0A04020102020204" pitchFamily="34" charset="0"/>
              </a:rPr>
              <a:t>Preparation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3693319"/>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For this project, we utilized the SpaceX API, accessible at </a:t>
            </a:r>
            <a:r>
              <a:rPr lang="en-US" sz="2400" dirty="0">
                <a:latin typeface="Calibri" panose="020F0502020204030204" pitchFamily="34" charset="0"/>
                <a:ea typeface="Calibri" panose="020F0502020204030204" pitchFamily="34" charset="0"/>
                <a:cs typeface="Calibri" panose="020F0502020204030204" pitchFamily="34" charset="0"/>
                <a:hlinkClick r:id="rId2"/>
              </a:rPr>
              <a:t>https://api.spacexdata.com/v4/rockets/</a:t>
            </a:r>
            <a:r>
              <a:rPr lang="en-US" sz="2400" dirty="0">
                <a:latin typeface="Calibri" panose="020F0502020204030204" pitchFamily="34" charset="0"/>
                <a:ea typeface="Calibri" panose="020F0502020204030204" pitchFamily="34" charset="0"/>
                <a:cs typeface="Calibri" panose="020F0502020204030204" pitchFamily="34" charset="0"/>
              </a:rPr>
              <a:t>, to gather comprehensive data on various SpaceX rocket launches. To hone our focus on the Falcon 9 model, we applied filters to the dataset to isolate this specific type of launch. In addressing the issue of missing data within our dataset, each missing value was imputed using the mean of its respective column, ensuring a complete and usable dataset for analysis. After these adjustments, our final dataset comprised 90 instances (rows) and 17 different attributes (columns) relevant to our study. The dataset's structure is illustrated below, where you can see the first few rows showcasing the organized data:</a:t>
            </a:r>
          </a:p>
        </p:txBody>
      </p:sp>
      <p:pic>
        <p:nvPicPr>
          <p:cNvPr id="11"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820194"/>
            <a:ext cx="12192000" cy="2037806"/>
          </a:xfrm>
          <a:prstGeom prst="rect">
            <a:avLst/>
          </a:prstGeom>
        </p:spPr>
      </p:pic>
    </p:spTree>
    <p:extLst>
      <p:ext uri="{BB962C8B-B14F-4D97-AF65-F5344CB8AC3E}">
        <p14:creationId xmlns:p14="http://schemas.microsoft.com/office/powerpoint/2010/main" val="120122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Data </a:t>
            </a:r>
            <a:r>
              <a:rPr lang="es-ES" sz="1600" dirty="0" err="1">
                <a:solidFill>
                  <a:schemeClr val="bg1"/>
                </a:solidFill>
                <a:latin typeface="Arial Black" panose="020B0A04020102020204" pitchFamily="34" charset="0"/>
              </a:rPr>
              <a:t>Acquisition</a:t>
            </a:r>
            <a:r>
              <a:rPr lang="es-ES" sz="1600" dirty="0">
                <a:solidFill>
                  <a:schemeClr val="bg1"/>
                </a:solidFill>
                <a:latin typeface="Arial Black" panose="020B0A04020102020204" pitchFamily="34" charset="0"/>
              </a:rPr>
              <a:t> and </a:t>
            </a:r>
            <a:r>
              <a:rPr lang="es-ES" sz="1600" dirty="0" err="1">
                <a:solidFill>
                  <a:schemeClr val="bg1"/>
                </a:solidFill>
                <a:latin typeface="Arial Black" panose="020B0A04020102020204" pitchFamily="34" charset="0"/>
              </a:rPr>
              <a:t>Preparation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2954655"/>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For supplementing our dataset, we performed web scraping on the dedicated Wikipedia page listing Falcon 9 and Falcon Heavy launches, available at this </a:t>
            </a:r>
            <a:r>
              <a:rPr lang="es-ES" sz="2400" dirty="0">
                <a:latin typeface="Calibri" panose="020F0502020204030204" pitchFamily="34" charset="0"/>
                <a:ea typeface="Calibri" panose="020F0502020204030204" pitchFamily="34" charset="0"/>
                <a:cs typeface="Calibri" panose="020F0502020204030204" pitchFamily="34" charset="0"/>
                <a:hlinkClick r:id="rId2"/>
              </a:rPr>
              <a:t>https://en.wikipedia.org/w/index.php?title=List_of_Falcon_9_and_Falcon_Heavy_launches&amp;oldid=1027686922</a:t>
            </a:r>
            <a:r>
              <a:rPr lang="en-US" sz="2400" dirty="0">
                <a:latin typeface="Calibri" panose="020F0502020204030204" pitchFamily="34" charset="0"/>
                <a:ea typeface="Calibri" panose="020F0502020204030204" pitchFamily="34" charset="0"/>
                <a:cs typeface="Calibri" panose="020F0502020204030204" pitchFamily="34" charset="0"/>
              </a:rPr>
              <a:t>. We focused our scraping efforts specifically to extract information relevant to Falcon 9 launches only. After processing the scraped data, we structured it into a dataset containing 121 instances (rows) and 11 distinct attributes (columns). Below is an illustration of how the dataset appears with the initial few rows, providing a snapshot of the collected data:</a:t>
            </a:r>
          </a:p>
        </p:txBody>
      </p:sp>
      <p:pic>
        <p:nvPicPr>
          <p:cNvPr id="4"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439845"/>
            <a:ext cx="12192000" cy="2418155"/>
          </a:xfrm>
          <a:prstGeom prst="rect">
            <a:avLst/>
          </a:prstGeom>
        </p:spPr>
      </p:pic>
      <p:sp>
        <p:nvSpPr>
          <p:cNvPr id="5" name="CuadroTexto 4">
            <a:extLst>
              <a:ext uri="{FF2B5EF4-FFF2-40B4-BE49-F238E27FC236}">
                <a16:creationId xmlns:a16="http://schemas.microsoft.com/office/drawing/2014/main" id="{6B5678E7-9EDB-E21E-F71D-F5FF5FFF03DC}"/>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375593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A34911-2CE4-B399-33EF-52A26366B123}"/>
              </a:ext>
            </a:extLst>
          </p:cNvPr>
          <p:cNvSpPr/>
          <p:nvPr/>
        </p:nvSpPr>
        <p:spPr>
          <a:xfrm>
            <a:off x="0" y="0"/>
            <a:ext cx="12192000" cy="10587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92B3686-96D5-6D67-8AEA-C225A14CA378}"/>
              </a:ext>
            </a:extLst>
          </p:cNvPr>
          <p:cNvSpPr txBox="1"/>
          <p:nvPr/>
        </p:nvSpPr>
        <p:spPr>
          <a:xfrm>
            <a:off x="72184" y="649707"/>
            <a:ext cx="4355438" cy="338554"/>
          </a:xfrm>
          <a:prstGeom prst="rect">
            <a:avLst/>
          </a:prstGeom>
          <a:noFill/>
        </p:spPr>
        <p:txBody>
          <a:bodyPr wrap="square" rtlCol="0">
            <a:spAutoFit/>
          </a:bodyPr>
          <a:lstStyle/>
          <a:p>
            <a:r>
              <a:rPr lang="es-ES" sz="1600" dirty="0">
                <a:solidFill>
                  <a:schemeClr val="bg1"/>
                </a:solidFill>
                <a:latin typeface="Arial Black" panose="020B0A04020102020204" pitchFamily="34" charset="0"/>
              </a:rPr>
              <a:t>1.   Data </a:t>
            </a:r>
            <a:r>
              <a:rPr lang="es-ES" sz="1600" dirty="0" err="1">
                <a:solidFill>
                  <a:schemeClr val="bg1"/>
                </a:solidFill>
                <a:latin typeface="Arial Black" panose="020B0A04020102020204" pitchFamily="34" charset="0"/>
              </a:rPr>
              <a:t>Acquisition</a:t>
            </a:r>
            <a:r>
              <a:rPr lang="es-ES" sz="1600" dirty="0">
                <a:solidFill>
                  <a:schemeClr val="bg1"/>
                </a:solidFill>
                <a:latin typeface="Arial Black" panose="020B0A04020102020204" pitchFamily="34" charset="0"/>
              </a:rPr>
              <a:t> and </a:t>
            </a:r>
            <a:r>
              <a:rPr lang="es-ES" sz="1600" dirty="0" err="1">
                <a:solidFill>
                  <a:schemeClr val="bg1"/>
                </a:solidFill>
                <a:latin typeface="Arial Black" panose="020B0A04020102020204" pitchFamily="34" charset="0"/>
              </a:rPr>
              <a:t>Preparation</a:t>
            </a:r>
            <a:endParaRPr lang="es-ES" sz="1600" dirty="0">
              <a:solidFill>
                <a:schemeClr val="bg1"/>
              </a:solidFill>
              <a:latin typeface="Arial Black" panose="020B0A04020102020204" pitchFamily="34" charset="0"/>
            </a:endParaRPr>
          </a:p>
        </p:txBody>
      </p:sp>
      <p:sp>
        <p:nvSpPr>
          <p:cNvPr id="10" name="CuadroTexto 9">
            <a:extLst>
              <a:ext uri="{FF2B5EF4-FFF2-40B4-BE49-F238E27FC236}">
                <a16:creationId xmlns:a16="http://schemas.microsoft.com/office/drawing/2014/main" id="{27D8A523-2E03-11EC-58C8-AC4B0E6B9106}"/>
              </a:ext>
            </a:extLst>
          </p:cNvPr>
          <p:cNvSpPr txBox="1"/>
          <p:nvPr/>
        </p:nvSpPr>
        <p:spPr>
          <a:xfrm>
            <a:off x="144380" y="1159095"/>
            <a:ext cx="11871158" cy="4801314"/>
          </a:xfrm>
          <a:prstGeom prst="rect">
            <a:avLst/>
          </a:prstGeom>
          <a:noFill/>
        </p:spPr>
        <p:txBody>
          <a:bodyPr wrap="square">
            <a:spAutoFit/>
          </a:bodyPr>
          <a:lstStyle/>
          <a:p>
            <a:endParaRPr lang="en-US" dirty="0"/>
          </a:p>
          <a:p>
            <a:r>
              <a:rPr lang="en-US" sz="2400" dirty="0">
                <a:latin typeface="Calibri" panose="020F0502020204030204" pitchFamily="34" charset="0"/>
                <a:ea typeface="Calibri" panose="020F0502020204030204" pitchFamily="34" charset="0"/>
                <a:cs typeface="Calibri" panose="020F0502020204030204" pitchFamily="34" charset="0"/>
              </a:rPr>
              <a:t>As part of the data processing phase, we ensured that the dataset was thoroughly cleaned to eliminate any missing entries. This involved techniques such as filling missing values appropriately and ensuring data completeness. To make the dataset suitable for machine learning algorithms, categorical features were transformed using one-hot encoding. This method converts categorical variables into a form that could be provided to ML algorithms to do a better job in prediction. Furthermore, we introduced an additional column labeled ‘Class’ to the dataset. This column plays a crucial role in our analysis by categorizing each launch as either a failure (0) or a success (1), based on the outcome of the launch. This binary classification helps in simplifying the prediction model. After these enhancements, the processed dataset comprised 90 instances (rows) and expanded to 83 columns (features), due to the one-hot encoding of categorical variables. This expanded feature set provides a comprehensive base for our predictive modeling.</a:t>
            </a:r>
          </a:p>
        </p:txBody>
      </p:sp>
      <p:sp>
        <p:nvSpPr>
          <p:cNvPr id="5" name="CuadroTexto 4">
            <a:extLst>
              <a:ext uri="{FF2B5EF4-FFF2-40B4-BE49-F238E27FC236}">
                <a16:creationId xmlns:a16="http://schemas.microsoft.com/office/drawing/2014/main" id="{DAF832AB-A3B4-34B0-95A9-AC63DFC746AC}"/>
              </a:ext>
            </a:extLst>
          </p:cNvPr>
          <p:cNvSpPr txBox="1"/>
          <p:nvPr/>
        </p:nvSpPr>
        <p:spPr>
          <a:xfrm>
            <a:off x="0" y="237001"/>
            <a:ext cx="12192000" cy="584775"/>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Framework</a:t>
            </a:r>
          </a:p>
        </p:txBody>
      </p:sp>
    </p:spTree>
    <p:extLst>
      <p:ext uri="{BB962C8B-B14F-4D97-AF65-F5344CB8AC3E}">
        <p14:creationId xmlns:p14="http://schemas.microsoft.com/office/powerpoint/2010/main" val="14459799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TotalTime>
  <Words>3164</Words>
  <Application>Microsoft Office PowerPoint</Application>
  <PresentationFormat>Panorámica</PresentationFormat>
  <Paragraphs>329</Paragraphs>
  <Slides>39</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39</vt:i4>
      </vt:variant>
    </vt:vector>
  </HeadingPairs>
  <TitlesOfParts>
    <vt:vector size="46" baseType="lpstr">
      <vt:lpstr>Aptos</vt:lpstr>
      <vt:lpstr>Aptos Display</vt:lpstr>
      <vt:lpstr>Arial</vt:lpstr>
      <vt:lpstr>Arial  </vt:lpstr>
      <vt:lpstr>Arial Black</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Alberto López</dc:creator>
  <cp:lastModifiedBy>Alberto López</cp:lastModifiedBy>
  <cp:revision>1</cp:revision>
  <dcterms:created xsi:type="dcterms:W3CDTF">2024-07-31T12:47:57Z</dcterms:created>
  <dcterms:modified xsi:type="dcterms:W3CDTF">2024-07-31T15:44:29Z</dcterms:modified>
</cp:coreProperties>
</file>